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0" r:id="rId1"/>
  </p:sldMasterIdLst>
  <p:notesMasterIdLst>
    <p:notesMasterId r:id="rId26"/>
  </p:notesMasterIdLst>
  <p:handoutMasterIdLst>
    <p:handoutMasterId r:id="rId27"/>
  </p:handoutMasterIdLst>
  <p:sldIdLst>
    <p:sldId id="380" r:id="rId2"/>
    <p:sldId id="260" r:id="rId3"/>
    <p:sldId id="271" r:id="rId4"/>
    <p:sldId id="390" r:id="rId5"/>
    <p:sldId id="435" r:id="rId6"/>
    <p:sldId id="438" r:id="rId7"/>
    <p:sldId id="439" r:id="rId8"/>
    <p:sldId id="399" r:id="rId9"/>
    <p:sldId id="428" r:id="rId10"/>
    <p:sldId id="363" r:id="rId11"/>
    <p:sldId id="442" r:id="rId12"/>
    <p:sldId id="443" r:id="rId13"/>
    <p:sldId id="444" r:id="rId14"/>
    <p:sldId id="445" r:id="rId15"/>
    <p:sldId id="446" r:id="rId16"/>
    <p:sldId id="453" r:id="rId17"/>
    <p:sldId id="454" r:id="rId18"/>
    <p:sldId id="447" r:id="rId19"/>
    <p:sldId id="424" r:id="rId20"/>
    <p:sldId id="425" r:id="rId21"/>
    <p:sldId id="452" r:id="rId22"/>
    <p:sldId id="451" r:id="rId23"/>
    <p:sldId id="455" r:id="rId24"/>
    <p:sldId id="379" r:id="rId25"/>
  </p:sldIdLst>
  <p:sldSz cx="9144000" cy="6858000" type="screen4x3"/>
  <p:notesSz cx="6783388" cy="9926638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A9"/>
    <a:srgbClr val="40C9F5"/>
    <a:srgbClr val="242424"/>
    <a:srgbClr val="7E7D7D"/>
    <a:srgbClr val="F05A7D"/>
    <a:srgbClr val="5253A4"/>
    <a:srgbClr val="249A89"/>
    <a:srgbClr val="97C93C"/>
    <a:srgbClr val="383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61905" autoAdjust="0"/>
  </p:normalViewPr>
  <p:slideViewPr>
    <p:cSldViewPr snapToGrid="0" snapToObjects="1">
      <p:cViewPr varScale="1">
        <p:scale>
          <a:sx n="42" d="100"/>
          <a:sy n="42" d="100"/>
        </p:scale>
        <p:origin x="1728" y="48"/>
      </p:cViewPr>
      <p:guideLst>
        <p:guide orient="horz" pos="799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24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2350" y="0"/>
            <a:ext cx="293946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30F7-137F-417D-A1F5-A1E843DAB96E}" type="datetimeFigureOut">
              <a:rPr lang="en-IE" smtClean="0"/>
              <a:t>09/05/2022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3946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2350" y="9428584"/>
            <a:ext cx="293946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ECFB5-851C-4E59-BCAB-6BE966C375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78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2350" y="0"/>
            <a:ext cx="293946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5F965-B94A-4C47-9AAF-8D8D7DEFDAD7}" type="datetimeFigureOut">
              <a:t>5/9/2022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339" y="4777194"/>
            <a:ext cx="542671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946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2350" y="9428584"/>
            <a:ext cx="293946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14E29-F513-EF4B-8CCF-800EF0CAEC10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335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14E29-F513-EF4B-8CCF-800EF0CAEC10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8037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14E29-F513-EF4B-8CCF-800EF0CAEC10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0884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14E29-F513-EF4B-8CCF-800EF0CAEC10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0955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14E29-F513-EF4B-8CCF-800EF0CAEC10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781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4097-8075-4A98-9113-B5E164D8BCF6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5117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14E29-F513-EF4B-8CCF-800EF0CAEC10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5855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4097-8075-4A98-9113-B5E164D8BCF6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2700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97AA"/>
              </a:solidFill>
              <a:effectLst/>
              <a:uLnTx/>
              <a:uFillTx/>
              <a:latin typeface="Effra"/>
              <a:ea typeface="+mn-ea"/>
              <a:cs typeface="Eff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4097-8075-4A98-9113-B5E164D8BCF6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5439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4097-8075-4A98-9113-B5E164D8BCF6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0153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14E29-F513-EF4B-8CCF-800EF0CAEC10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1790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4097-8075-4A98-9113-B5E164D8BCF6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020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IE" sz="1200" dirty="0" smtClean="0">
              <a:solidFill>
                <a:schemeClr val="tx1"/>
              </a:solidFill>
            </a:endParaRPr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14E29-F513-EF4B-8CCF-800EF0CAEC10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4582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14E29-F513-EF4B-8CCF-800EF0CAEC10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975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4097-8075-4A98-9113-B5E164D8BCF6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6213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14E29-F513-EF4B-8CCF-800EF0CAEC10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1621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4097-8075-4A98-9113-B5E164D8BCF6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4199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4097-8075-4A98-9113-B5E164D8BCF6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2057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14E29-F513-EF4B-8CCF-800EF0CAEC10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2356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14E29-F513-EF4B-8CCF-800EF0CAEC10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3801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4097-8075-4A98-9113-B5E164D8BCF6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722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18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0698A-10B0-F044-89EB-F66AB7310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8518613" y="181580"/>
            <a:ext cx="422143" cy="48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6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+ Logo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8E2F272-6755-E242-A09C-6B2F0711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9483" y="6185610"/>
            <a:ext cx="5298603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Effra" panose="020B06030202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C571B8A-275B-7C4E-95BB-6AA63881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9304" y="6173788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2400" b="1" i="0">
                <a:latin typeface="Effra" panose="020B0603020203020204" pitchFamily="34" charset="0"/>
                <a:cs typeface="Calibri" panose="020F050202020403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582F7-A95C-9149-9C0E-865D76B27E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499" y="479199"/>
            <a:ext cx="7669729" cy="1101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7C93C"/>
                </a:solidFill>
                <a:latin typeface="Effra" panose="020B0603020203020204" pitchFamily="34" charset="0"/>
              </a:defRPr>
            </a:lvl1pPr>
            <a:lvl2pPr marL="457200" indent="0">
              <a:buNone/>
              <a:defRPr>
                <a:solidFill>
                  <a:srgbClr val="97C93C"/>
                </a:solidFill>
              </a:defRPr>
            </a:lvl2pPr>
            <a:lvl3pPr marL="914400" indent="0">
              <a:buNone/>
              <a:defRPr>
                <a:solidFill>
                  <a:srgbClr val="97C93C"/>
                </a:solidFill>
              </a:defRPr>
            </a:lvl3pPr>
            <a:lvl4pPr marL="1371600" indent="0">
              <a:buNone/>
              <a:defRPr>
                <a:solidFill>
                  <a:srgbClr val="97C93C"/>
                </a:solidFill>
              </a:defRPr>
            </a:lvl4pPr>
            <a:lvl5pPr marL="1828800" indent="0">
              <a:buNone/>
              <a:defRPr>
                <a:solidFill>
                  <a:srgbClr val="97C93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I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54B16A-0821-7249-9EB4-82EB5F3809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375" y="1917699"/>
            <a:ext cx="7653854" cy="3579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97C93C"/>
                </a:solidFill>
                <a:latin typeface="Effra" panose="020B0603020203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97C93C"/>
                </a:solidFill>
              </a:defRPr>
            </a:lvl2pPr>
            <a:lvl3pPr marL="914400" indent="0">
              <a:buFontTx/>
              <a:buNone/>
              <a:defRPr>
                <a:solidFill>
                  <a:srgbClr val="97C93C"/>
                </a:solidFill>
              </a:defRPr>
            </a:lvl3pPr>
            <a:lvl4pPr marL="1371600" indent="0">
              <a:buFontTx/>
              <a:buNone/>
              <a:defRPr>
                <a:solidFill>
                  <a:srgbClr val="97C93C"/>
                </a:solidFill>
              </a:defRPr>
            </a:lvl4pPr>
            <a:lvl5pPr marL="1828800" indent="0">
              <a:buFontTx/>
              <a:buNone/>
              <a:defRPr>
                <a:solidFill>
                  <a:srgbClr val="97C93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F8F961-B286-E24E-97BB-7DC2778B78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8606" y="232713"/>
            <a:ext cx="427745" cy="4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07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 + Logo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8E2F272-6755-E242-A09C-6B2F0711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9483" y="6185610"/>
            <a:ext cx="5298603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Effra" panose="020B06030202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C571B8A-275B-7C4E-95BB-6AA63881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9304" y="6173788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2400" b="1" i="0">
                <a:latin typeface="Effra" panose="020B0603020203020204" pitchFamily="34" charset="0"/>
                <a:cs typeface="Calibri" panose="020F050202020403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582F7-A95C-9149-9C0E-865D76B27E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499" y="479199"/>
            <a:ext cx="7669729" cy="1101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5253A4"/>
                </a:solidFill>
                <a:latin typeface="Effra" panose="020B0603020203020204" pitchFamily="34" charset="0"/>
              </a:defRPr>
            </a:lvl1pPr>
            <a:lvl2pPr marL="457200" indent="0">
              <a:buNone/>
              <a:defRPr>
                <a:solidFill>
                  <a:srgbClr val="97C93C"/>
                </a:solidFill>
              </a:defRPr>
            </a:lvl2pPr>
            <a:lvl3pPr marL="914400" indent="0">
              <a:buNone/>
              <a:defRPr>
                <a:solidFill>
                  <a:srgbClr val="97C93C"/>
                </a:solidFill>
              </a:defRPr>
            </a:lvl3pPr>
            <a:lvl4pPr marL="1371600" indent="0">
              <a:buNone/>
              <a:defRPr>
                <a:solidFill>
                  <a:srgbClr val="97C93C"/>
                </a:solidFill>
              </a:defRPr>
            </a:lvl4pPr>
            <a:lvl5pPr marL="1828800" indent="0">
              <a:buNone/>
              <a:defRPr>
                <a:solidFill>
                  <a:srgbClr val="97C93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I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54B16A-0821-7249-9EB4-82EB5F3809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375" y="1917699"/>
            <a:ext cx="7653854" cy="3579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5253A4"/>
                </a:solidFill>
                <a:latin typeface="Effra" panose="020B0603020203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97C93C"/>
                </a:solidFill>
              </a:defRPr>
            </a:lvl2pPr>
            <a:lvl3pPr marL="914400" indent="0">
              <a:buFontTx/>
              <a:buNone/>
              <a:defRPr>
                <a:solidFill>
                  <a:srgbClr val="97C93C"/>
                </a:solidFill>
              </a:defRPr>
            </a:lvl3pPr>
            <a:lvl4pPr marL="1371600" indent="0">
              <a:buFontTx/>
              <a:buNone/>
              <a:defRPr>
                <a:solidFill>
                  <a:srgbClr val="97C93C"/>
                </a:solidFill>
              </a:defRPr>
            </a:lvl4pPr>
            <a:lvl5pPr marL="1828800" indent="0">
              <a:buFontTx/>
              <a:buNone/>
              <a:defRPr>
                <a:solidFill>
                  <a:srgbClr val="97C93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F0B866-6966-7743-B95A-612727C4F0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8606" y="232713"/>
            <a:ext cx="427745" cy="4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20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+ Logo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8E2F272-6755-E242-A09C-6B2F0711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9483" y="6185610"/>
            <a:ext cx="5298603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Effra" panose="020B06030202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C571B8A-275B-7C4E-95BB-6AA63881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9304" y="6173788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2400" b="1" i="0">
                <a:latin typeface="Effra" panose="020B0603020203020204" pitchFamily="34" charset="0"/>
                <a:cs typeface="Calibri" panose="020F050202020403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582F7-A95C-9149-9C0E-865D76B27E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499" y="479199"/>
            <a:ext cx="7669729" cy="1101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05A7D"/>
                </a:solidFill>
                <a:latin typeface="Effra" panose="020B0603020203020204" pitchFamily="34" charset="0"/>
              </a:defRPr>
            </a:lvl1pPr>
            <a:lvl2pPr marL="457200" indent="0">
              <a:buNone/>
              <a:defRPr>
                <a:solidFill>
                  <a:srgbClr val="97C93C"/>
                </a:solidFill>
              </a:defRPr>
            </a:lvl2pPr>
            <a:lvl3pPr marL="914400" indent="0">
              <a:buNone/>
              <a:defRPr>
                <a:solidFill>
                  <a:srgbClr val="97C93C"/>
                </a:solidFill>
              </a:defRPr>
            </a:lvl3pPr>
            <a:lvl4pPr marL="1371600" indent="0">
              <a:buNone/>
              <a:defRPr>
                <a:solidFill>
                  <a:srgbClr val="97C93C"/>
                </a:solidFill>
              </a:defRPr>
            </a:lvl4pPr>
            <a:lvl5pPr marL="1828800" indent="0">
              <a:buNone/>
              <a:defRPr>
                <a:solidFill>
                  <a:srgbClr val="97C93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I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54B16A-0821-7249-9EB4-82EB5F3809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375" y="1917699"/>
            <a:ext cx="7653854" cy="3579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F05A7D"/>
                </a:solidFill>
                <a:latin typeface="Effra" panose="020B0603020203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97C93C"/>
                </a:solidFill>
              </a:defRPr>
            </a:lvl2pPr>
            <a:lvl3pPr marL="914400" indent="0">
              <a:buFontTx/>
              <a:buNone/>
              <a:defRPr>
                <a:solidFill>
                  <a:srgbClr val="97C93C"/>
                </a:solidFill>
              </a:defRPr>
            </a:lvl3pPr>
            <a:lvl4pPr marL="1371600" indent="0">
              <a:buFontTx/>
              <a:buNone/>
              <a:defRPr>
                <a:solidFill>
                  <a:srgbClr val="97C93C"/>
                </a:solidFill>
              </a:defRPr>
            </a:lvl4pPr>
            <a:lvl5pPr marL="1828800" indent="0">
              <a:buFontTx/>
              <a:buNone/>
              <a:defRPr>
                <a:solidFill>
                  <a:srgbClr val="97C93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319B04-EBB4-7445-94F2-AF7AF493E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8606" y="232713"/>
            <a:ext cx="427745" cy="4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09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 + Logo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8E2F272-6755-E242-A09C-6B2F0711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9483" y="6185610"/>
            <a:ext cx="5298603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Effra" panose="020B06030202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C571B8A-275B-7C4E-95BB-6AA63881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9304" y="6173788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2400" b="1" i="0">
                <a:latin typeface="Effra" panose="020B0603020203020204" pitchFamily="34" charset="0"/>
                <a:cs typeface="Calibri" panose="020F050202020403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582F7-A95C-9149-9C0E-865D76B27E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499" y="479199"/>
            <a:ext cx="7669729" cy="1101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40C9F5"/>
                </a:solidFill>
                <a:latin typeface="Effra" panose="020B0603020203020204" pitchFamily="34" charset="0"/>
              </a:defRPr>
            </a:lvl1pPr>
            <a:lvl2pPr marL="457200" indent="0">
              <a:buNone/>
              <a:defRPr>
                <a:solidFill>
                  <a:srgbClr val="97C93C"/>
                </a:solidFill>
              </a:defRPr>
            </a:lvl2pPr>
            <a:lvl3pPr marL="914400" indent="0">
              <a:buNone/>
              <a:defRPr>
                <a:solidFill>
                  <a:srgbClr val="97C93C"/>
                </a:solidFill>
              </a:defRPr>
            </a:lvl3pPr>
            <a:lvl4pPr marL="1371600" indent="0">
              <a:buNone/>
              <a:defRPr>
                <a:solidFill>
                  <a:srgbClr val="97C93C"/>
                </a:solidFill>
              </a:defRPr>
            </a:lvl4pPr>
            <a:lvl5pPr marL="1828800" indent="0">
              <a:buNone/>
              <a:defRPr>
                <a:solidFill>
                  <a:srgbClr val="97C93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I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54B16A-0821-7249-9EB4-82EB5F3809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375" y="1917699"/>
            <a:ext cx="7653854" cy="3579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0C9F5"/>
                </a:solidFill>
                <a:latin typeface="Effra" panose="020B0603020203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97C93C"/>
                </a:solidFill>
              </a:defRPr>
            </a:lvl2pPr>
            <a:lvl3pPr marL="914400" indent="0">
              <a:buFontTx/>
              <a:buNone/>
              <a:defRPr>
                <a:solidFill>
                  <a:srgbClr val="97C93C"/>
                </a:solidFill>
              </a:defRPr>
            </a:lvl3pPr>
            <a:lvl4pPr marL="1371600" indent="0">
              <a:buFontTx/>
              <a:buNone/>
              <a:defRPr>
                <a:solidFill>
                  <a:srgbClr val="97C93C"/>
                </a:solidFill>
              </a:defRPr>
            </a:lvl4pPr>
            <a:lvl5pPr marL="1828800" indent="0">
              <a:buFontTx/>
              <a:buNone/>
              <a:defRPr>
                <a:solidFill>
                  <a:srgbClr val="97C93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CCF8F8-93CD-3B49-BB86-68E8EE3ECF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8606" y="232713"/>
            <a:ext cx="427745" cy="4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26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E263-7B87-4008-8F30-66110155A91C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EAFE-3393-468B-A8D8-5C21BC77037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7364" y="624109"/>
            <a:ext cx="7901096" cy="1280891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IE" b="1" dirty="0">
              <a:solidFill>
                <a:srgbClr val="0097AA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8374" y="2133600"/>
            <a:ext cx="8140086" cy="43156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marL="0" lvl="0" indent="0">
              <a:buClrTx/>
              <a:buNone/>
            </a:pPr>
            <a:endParaRPr lang="en-IE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870739" y="0"/>
            <a:ext cx="273262" cy="6858000"/>
          </a:xfrm>
          <a:prstGeom prst="rect">
            <a:avLst/>
          </a:prstGeom>
          <a:solidFill>
            <a:srgbClr val="D61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840644" y="0"/>
            <a:ext cx="34289" cy="6858000"/>
          </a:xfrm>
          <a:prstGeom prst="rect">
            <a:avLst/>
          </a:prstGeom>
          <a:solidFill>
            <a:srgbClr val="009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1" name="Picture 2" descr="H:\Downloads\IHREC Twitter Motif 400x400px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572" y="5173481"/>
            <a:ext cx="810815" cy="11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91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00" y="-52093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 i="0">
                <a:solidFill>
                  <a:srgbClr val="007985"/>
                </a:solidFill>
                <a:latin typeface="Effra"/>
                <a:cs typeface="Effra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00" y="927288"/>
            <a:ext cx="7772400" cy="488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07985"/>
                </a:solidFill>
                <a:latin typeface="Effra"/>
                <a:cs typeface="Effra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7500" y="6356352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F357BDCE-41A2-C245-BEA5-8327DA667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502" y="1733551"/>
            <a:ext cx="8472439" cy="4260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0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+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8E862E-ABFC-C341-A25D-6BDAA27806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8606" y="232713"/>
            <a:ext cx="427745" cy="4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5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+ Logo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9B5178-C182-A848-9679-43755EFBA0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8606" y="232713"/>
            <a:ext cx="427745" cy="4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2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21E600-1799-A246-9355-880AECF5C3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8518613" y="181580"/>
            <a:ext cx="422143" cy="482450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635AD02-1F10-3843-BC64-5F27361D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9483" y="6185610"/>
            <a:ext cx="529860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Effra" panose="020B06030202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1FBC912-16D7-7C42-A8A2-F73B4210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9304" y="6173788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2400" b="1" i="0">
                <a:solidFill>
                  <a:schemeClr val="bg1"/>
                </a:solidFill>
                <a:latin typeface="Effra" panose="020B0603020203020204" pitchFamily="34" charset="0"/>
                <a:cs typeface="Calibri" panose="020F050202020403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1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+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011F0BF-11EB-1049-AF7B-E0755403B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9483" y="6185610"/>
            <a:ext cx="529860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Effra" panose="020B06030202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B8091B8-AF90-E64B-85C6-81EC68E9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9304" y="6173788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2400" b="1" i="0">
                <a:solidFill>
                  <a:schemeClr val="bg1"/>
                </a:solidFill>
                <a:latin typeface="Effra" panose="020B0603020203020204" pitchFamily="34" charset="0"/>
                <a:cs typeface="Calibri" panose="020F050202020403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93CFC-A051-9D47-9397-0FC84B38B3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8518613" y="181580"/>
            <a:ext cx="422143" cy="48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5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+ Logo">
    <p:bg>
      <p:bgPr>
        <a:solidFill>
          <a:srgbClr val="97C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B6596E0-E815-7648-93DF-31D46870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9483" y="6185610"/>
            <a:ext cx="529860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Effra" panose="020B06030202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7AEF504-70AB-DA46-AEDE-8B0EAD83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9304" y="6173788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2400" b="1" i="0">
                <a:solidFill>
                  <a:schemeClr val="bg1"/>
                </a:solidFill>
                <a:latin typeface="Effra" panose="020B0603020203020204" pitchFamily="34" charset="0"/>
                <a:cs typeface="Calibri" panose="020F050202020403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A62D3-94DB-8548-9A31-BCBBAF4E2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8518613" y="181580"/>
            <a:ext cx="422143" cy="48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1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9B84F0-AA0F-A14D-B740-0DB082F2C4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8518613" y="181580"/>
            <a:ext cx="422143" cy="48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9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AF3D35-8681-3A44-B144-446007ECB7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8518613" y="181580"/>
            <a:ext cx="422143" cy="48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71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B0C5B6-DBCF-FF45-A30F-1ABBB14B4A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8518613" y="181580"/>
            <a:ext cx="422143" cy="48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2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02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04" r:id="rId3"/>
    <p:sldLayoutId id="2147483828" r:id="rId4"/>
    <p:sldLayoutId id="2147483759" r:id="rId5"/>
    <p:sldLayoutId id="2147483807" r:id="rId6"/>
    <p:sldLayoutId id="2147483813" r:id="rId7"/>
    <p:sldLayoutId id="2147483814" r:id="rId8"/>
    <p:sldLayoutId id="2147483815" r:id="rId9"/>
    <p:sldLayoutId id="2147483833" r:id="rId10"/>
    <p:sldLayoutId id="2147483829" r:id="rId11"/>
    <p:sldLayoutId id="2147483830" r:id="rId12"/>
    <p:sldLayoutId id="2147483831" r:id="rId13"/>
    <p:sldLayoutId id="2147483832" r:id="rId14"/>
    <p:sldLayoutId id="2147483834" r:id="rId15"/>
    <p:sldLayoutId id="2147483836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rec.ie/our-work/public-sector-equality-and-human-rights-duty-faq/implementing-the-duty-pilot-case-studie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359552263" TargetMode="External"/><Relationship Id="rId3" Type="http://schemas.openxmlformats.org/officeDocument/2006/relationships/hyperlink" Target="https://www.ihrec.ie/app/uploads/2019/03/IHREC_Public_Sector_Duty_Final_Eng_WEB.pdf" TargetMode="External"/><Relationship Id="rId7" Type="http://schemas.openxmlformats.org/officeDocument/2006/relationships/hyperlink" Target="https://www.ihrec.ie/our-work/public-sector-duty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hrec.ie/app/uploads/2020/09/Guidance-Note-on-COVID-19-and-the-Public-Sector-Equality-and-Human-Right-Duty.pdf" TargetMode="External"/><Relationship Id="rId5" Type="http://schemas.openxmlformats.org/officeDocument/2006/relationships/hyperlink" Target="https://www.ihrec.ie/our-work/public-sector-duty/training-tools-and-resources/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vimeo.com/455511669" TargetMode="External"/><Relationship Id="rId9" Type="http://schemas.openxmlformats.org/officeDocument/2006/relationships/hyperlink" Target="https://vimeo.com/38453769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228608-0FE0-7849-800E-9FC9767FB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76" y="2620466"/>
            <a:ext cx="3669548" cy="34069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B94E0E-56F6-484B-80B9-9A55D6B1F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641" y="464542"/>
            <a:ext cx="1454355" cy="1528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E7EAEB-5091-1142-ADCB-0AB9673D9F0B}"/>
              </a:ext>
            </a:extLst>
          </p:cNvPr>
          <p:cNvSpPr txBox="1"/>
          <p:nvPr/>
        </p:nvSpPr>
        <p:spPr>
          <a:xfrm>
            <a:off x="516051" y="312142"/>
            <a:ext cx="4658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The Public 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Sector Equality and Human Rights Duty</a:t>
            </a:r>
            <a:endParaRPr lang="en-IE" sz="3600" b="1" dirty="0">
              <a:solidFill>
                <a:schemeClr val="tx2">
                  <a:lumMod val="75000"/>
                </a:schemeClr>
              </a:solidFill>
              <a:latin typeface="Effra" panose="020B0603020203020204" pitchFamily="34" charset="0"/>
              <a:cs typeface="Effra" panose="020B06030202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0641" y="2862508"/>
            <a:ext cx="3158464" cy="39241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>
            <a:spAutoFit/>
          </a:bodyPr>
          <a:lstStyle/>
          <a:p>
            <a:endParaRPr lang="en-GB" sz="3600" baseline="30000" dirty="0" smtClean="0"/>
          </a:p>
          <a:p>
            <a:r>
              <a:rPr lang="en-GB" sz="3600" b="1" baseline="30000" dirty="0" smtClean="0"/>
              <a:t>Presentation to CWI / AIEB Continuous Practice Development  Workshop</a:t>
            </a:r>
            <a:r>
              <a:rPr lang="en-GB" sz="3600" b="1" dirty="0" smtClean="0"/>
              <a:t> </a:t>
            </a:r>
            <a:r>
              <a:rPr lang="en-GB" sz="3600" b="1" baseline="30000" dirty="0" smtClean="0"/>
              <a:t> </a:t>
            </a:r>
          </a:p>
          <a:p>
            <a:endParaRPr lang="en-GB" sz="3200" baseline="30000" dirty="0" smtClean="0"/>
          </a:p>
          <a:p>
            <a:r>
              <a:rPr lang="en-GB" sz="3200" baseline="30000" dirty="0" smtClean="0"/>
              <a:t>Jacqueline Healy</a:t>
            </a:r>
          </a:p>
          <a:p>
            <a:r>
              <a:rPr lang="en-GB" sz="3200" baseline="30000" dirty="0" smtClean="0"/>
              <a:t>Public Sector Duty Manager</a:t>
            </a:r>
          </a:p>
          <a:p>
            <a:endParaRPr lang="en-IE" dirty="0">
              <a:latin typeface="Effra" panose="020B0603020203020204" pitchFamily="34" charset="0"/>
              <a:cs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CB8FA8-DC2C-2549-9A7E-AD6CC6FAE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96" y="1847074"/>
            <a:ext cx="3512173" cy="3420017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B3AE2B9-7B2A-0148-A1E0-6471BB6A6EE2}"/>
              </a:ext>
            </a:extLst>
          </p:cNvPr>
          <p:cNvSpPr txBox="1">
            <a:spLocks/>
          </p:cNvSpPr>
          <p:nvPr/>
        </p:nvSpPr>
        <p:spPr>
          <a:xfrm>
            <a:off x="472440" y="1891093"/>
            <a:ext cx="5359400" cy="4555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400" dirty="0" smtClean="0">
                <a:solidFill>
                  <a:srgbClr val="40C9F5"/>
                </a:solidFill>
                <a:latin typeface="Effra "/>
              </a:rPr>
              <a:t>Stages </a:t>
            </a:r>
            <a:r>
              <a:rPr lang="en-GB" sz="2400" dirty="0">
                <a:solidFill>
                  <a:srgbClr val="40C9F5"/>
                </a:solidFill>
                <a:latin typeface="Effra "/>
              </a:rPr>
              <a:t>for conducting a Human Rights and Equality </a:t>
            </a:r>
            <a:r>
              <a:rPr lang="en-GB" sz="2400" dirty="0" smtClean="0">
                <a:solidFill>
                  <a:srgbClr val="40C9F5"/>
                </a:solidFill>
                <a:latin typeface="Effra "/>
              </a:rPr>
              <a:t>Assessment</a:t>
            </a:r>
            <a:endParaRPr lang="en-GB" sz="2400" dirty="0">
              <a:solidFill>
                <a:srgbClr val="40C9F5"/>
              </a:solidFill>
              <a:latin typeface="Effra 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000" dirty="0">
                <a:latin typeface="Effra "/>
              </a:rPr>
              <a:t>There are </a:t>
            </a:r>
            <a:r>
              <a:rPr lang="en-GB" sz="2000" b="1" dirty="0">
                <a:latin typeface="Effra "/>
              </a:rPr>
              <a:t>three stages </a:t>
            </a:r>
            <a:r>
              <a:rPr lang="en-GB" sz="2000" dirty="0">
                <a:latin typeface="Effra "/>
              </a:rPr>
              <a:t>to consider when undertaking the Human Rights and </a:t>
            </a:r>
            <a:endParaRPr lang="en-GB" sz="2000" dirty="0" smtClean="0">
              <a:latin typeface="Effra 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000" dirty="0" smtClean="0">
                <a:latin typeface="Effra "/>
              </a:rPr>
              <a:t>Equality </a:t>
            </a:r>
            <a:r>
              <a:rPr lang="en-GB" sz="2000" dirty="0">
                <a:latin typeface="Effra "/>
              </a:rPr>
              <a:t>Assessment.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000" dirty="0">
                <a:latin typeface="Effra "/>
              </a:rPr>
              <a:t>It involves: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2000" b="1" dirty="0">
                <a:latin typeface="Effra "/>
              </a:rPr>
              <a:t>Identifying </a:t>
            </a:r>
            <a:r>
              <a:rPr lang="en-GB" sz="2000" dirty="0">
                <a:latin typeface="Effra "/>
              </a:rPr>
              <a:t>human rights and equality</a:t>
            </a:r>
            <a:r>
              <a:rPr lang="en-GB" sz="2000" b="1" dirty="0">
                <a:latin typeface="Effra "/>
              </a:rPr>
              <a:t> issues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2000" b="1" dirty="0">
                <a:latin typeface="Effra "/>
              </a:rPr>
              <a:t>Identifying structures and initiatives in place </a:t>
            </a:r>
            <a:r>
              <a:rPr lang="en-GB" sz="2000" dirty="0">
                <a:latin typeface="Effra "/>
              </a:rPr>
              <a:t>to support human rights and equality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2000" b="1" dirty="0">
                <a:latin typeface="Effra "/>
              </a:rPr>
              <a:t>Prioritising areas for action </a:t>
            </a:r>
            <a:endParaRPr lang="en-IE" sz="2000" b="1" dirty="0">
              <a:latin typeface="Effra 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4F02964-344E-874E-A0DF-0AC1C86B7E43}"/>
              </a:ext>
            </a:extLst>
          </p:cNvPr>
          <p:cNvSpPr txBox="1">
            <a:spLocks/>
          </p:cNvSpPr>
          <p:nvPr/>
        </p:nvSpPr>
        <p:spPr>
          <a:xfrm>
            <a:off x="431800" y="450378"/>
            <a:ext cx="5894388" cy="509116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3600" b="1" dirty="0" smtClean="0">
                <a:solidFill>
                  <a:srgbClr val="40C9F5"/>
                </a:solidFill>
                <a:latin typeface="Effra" panose="02000506080000020004" pitchFamily="2" charset="0"/>
              </a:rPr>
              <a:t>Step 1: Assess</a:t>
            </a:r>
            <a:endParaRPr lang="en-IE" sz="3600" b="1" dirty="0">
              <a:solidFill>
                <a:srgbClr val="40C9F5"/>
              </a:solidFill>
              <a:latin typeface="Effra" panose="02000506080000020004" pitchFamily="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4F02964-344E-874E-A0DF-0AC1C86B7E43}"/>
              </a:ext>
            </a:extLst>
          </p:cNvPr>
          <p:cNvSpPr txBox="1">
            <a:spLocks/>
          </p:cNvSpPr>
          <p:nvPr/>
        </p:nvSpPr>
        <p:spPr>
          <a:xfrm>
            <a:off x="462280" y="1279592"/>
            <a:ext cx="5894388" cy="509116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dirty="0" smtClean="0">
                <a:solidFill>
                  <a:srgbClr val="40C9F5"/>
                </a:solidFill>
                <a:latin typeface="Effra" panose="02000506080000020004" pitchFamily="2" charset="0"/>
              </a:rPr>
              <a:t>Take Action</a:t>
            </a:r>
            <a:endParaRPr lang="en-IE" dirty="0">
              <a:solidFill>
                <a:srgbClr val="40C9F5"/>
              </a:solidFill>
              <a:latin typeface="Effra" panose="0200050608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5680" y="5334117"/>
            <a:ext cx="2717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latin typeface="Effra "/>
              </a:rPr>
              <a:t>Inform the Strategic Cycle </a:t>
            </a:r>
            <a:r>
              <a:rPr lang="en-GB" sz="1600" i="1" dirty="0">
                <a:latin typeface="Effra "/>
              </a:rPr>
              <a:t>(planning implementation evaluation</a:t>
            </a:r>
            <a:r>
              <a:rPr lang="en-GB" sz="1600" i="1" dirty="0" smtClean="0">
                <a:latin typeface="Effra "/>
              </a:rPr>
              <a:t>)</a:t>
            </a:r>
            <a:endParaRPr lang="en-GB" sz="1600" i="1" dirty="0">
              <a:latin typeface="Effra "/>
            </a:endParaRPr>
          </a:p>
        </p:txBody>
      </p:sp>
    </p:spTree>
    <p:extLst>
      <p:ext uri="{BB962C8B-B14F-4D97-AF65-F5344CB8AC3E}">
        <p14:creationId xmlns:p14="http://schemas.microsoft.com/office/powerpoint/2010/main" val="17128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31800" y="586105"/>
            <a:ext cx="7477125" cy="88423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40C9F5"/>
                </a:solidFill>
                <a:latin typeface="Effra" panose="020B0603020203020204"/>
              </a:rPr>
              <a:t>Focus of the Assessment   </a:t>
            </a:r>
            <a:r>
              <a:rPr lang="en-GB" sz="3600" b="1" dirty="0" smtClean="0">
                <a:solidFill>
                  <a:srgbClr val="40C9F5"/>
                </a:solidFill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IE" sz="4000" dirty="0">
                <a:solidFill>
                  <a:srgbClr val="40C9F5"/>
                </a:solidFill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IE" sz="4000" dirty="0">
                <a:solidFill>
                  <a:srgbClr val="40C9F5"/>
                </a:solidFill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IE" sz="2400" dirty="0">
                <a:solidFill>
                  <a:srgbClr val="40C9F5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IE" sz="2400" dirty="0">
                <a:solidFill>
                  <a:srgbClr val="40C9F5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n-IE" sz="2400" dirty="0">
              <a:solidFill>
                <a:srgbClr val="40C9F5"/>
              </a:solidFill>
              <a:latin typeface="Effra 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85134" y="1700213"/>
            <a:ext cx="7771429" cy="365283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sz="2400" dirty="0" smtClean="0">
                <a:latin typeface="Effra" panose="020B0603020203020204"/>
              </a:rPr>
              <a:t>People </a:t>
            </a:r>
            <a:r>
              <a:rPr lang="en-GB" sz="2400" dirty="0">
                <a:latin typeface="Effra" panose="020B0603020203020204"/>
              </a:rPr>
              <a:t>covered by the nine grounds under equality legislation: </a:t>
            </a:r>
            <a:r>
              <a:rPr lang="en-GB" sz="2400" b="1" dirty="0">
                <a:latin typeface="Effra" panose="020B0603020203020204"/>
              </a:rPr>
              <a:t>gender</a:t>
            </a:r>
            <a:r>
              <a:rPr lang="en-GB" sz="2400" dirty="0">
                <a:latin typeface="Effra" panose="020B0603020203020204"/>
              </a:rPr>
              <a:t> (including a transgender person or a person who is transitioning to another gender), </a:t>
            </a:r>
            <a:r>
              <a:rPr lang="en-GB" sz="2400" b="1" dirty="0">
                <a:latin typeface="Effra" panose="020B0603020203020204"/>
              </a:rPr>
              <a:t>civil status, family status </a:t>
            </a:r>
            <a:r>
              <a:rPr lang="en-GB" sz="2400" dirty="0">
                <a:latin typeface="Effra" panose="020B0603020203020204"/>
              </a:rPr>
              <a:t>(including lone parents and carers), </a:t>
            </a:r>
            <a:r>
              <a:rPr lang="en-GB" sz="2400" b="1" dirty="0">
                <a:latin typeface="Effra" panose="020B0603020203020204"/>
              </a:rPr>
              <a:t>age, sexual orientation, disability, race, religion, and membership of the Traveller community</a:t>
            </a:r>
            <a:r>
              <a:rPr lang="en-GB" sz="2400" dirty="0">
                <a:latin typeface="Effra" panose="020B0603020203020204"/>
              </a:rPr>
              <a:t>; </a:t>
            </a:r>
            <a:endParaRPr lang="en-GB" sz="2400" dirty="0" smtClean="0">
              <a:latin typeface="Effra" panose="020B0603020203020204"/>
            </a:endParaRPr>
          </a:p>
          <a:p>
            <a:pPr marL="0" lvl="0" indent="0">
              <a:buNone/>
            </a:pPr>
            <a:endParaRPr lang="en-IE" sz="900" dirty="0">
              <a:latin typeface="Effra" panose="020B0603020203020204"/>
            </a:endParaRPr>
          </a:p>
          <a:p>
            <a:r>
              <a:rPr lang="en-GB" sz="2400" b="1" dirty="0">
                <a:latin typeface="Effra" panose="020B0603020203020204"/>
              </a:rPr>
              <a:t>H</a:t>
            </a:r>
            <a:r>
              <a:rPr lang="en-GB" sz="2400" b="1" dirty="0" smtClean="0">
                <a:latin typeface="Effra" panose="020B0603020203020204"/>
              </a:rPr>
              <a:t>uman rights</a:t>
            </a:r>
            <a:r>
              <a:rPr lang="en-GB" sz="2400" dirty="0" smtClean="0">
                <a:latin typeface="Effra" panose="020B0603020203020204"/>
              </a:rPr>
              <a:t> that pertain to the purpose and function of a public body – a focus on </a:t>
            </a:r>
            <a:r>
              <a:rPr lang="en-GB" sz="2400" b="1" dirty="0" smtClean="0">
                <a:latin typeface="Effra" panose="020B0603020203020204"/>
              </a:rPr>
              <a:t>people at risk of poverty and social exclusion</a:t>
            </a:r>
            <a:r>
              <a:rPr lang="en-GB" sz="2400" dirty="0" smtClean="0">
                <a:latin typeface="Effra" panose="020B0603020203020204"/>
              </a:rPr>
              <a:t> can come under this lens</a:t>
            </a:r>
          </a:p>
          <a:p>
            <a:pPr marL="0" indent="0">
              <a:buNone/>
            </a:pPr>
            <a:endParaRPr lang="en-GB" sz="900" dirty="0" smtClean="0">
              <a:latin typeface="Effra" panose="020B0603020203020204"/>
            </a:endParaRPr>
          </a:p>
          <a:p>
            <a:r>
              <a:rPr lang="en-GB" sz="2400" b="1" dirty="0" smtClean="0">
                <a:latin typeface="Effra" panose="020B0603020203020204"/>
              </a:rPr>
              <a:t>Intersectionality: </a:t>
            </a:r>
            <a:r>
              <a:rPr lang="en-GB" sz="2400" dirty="0" smtClean="0">
                <a:latin typeface="Effra" panose="020B0603020203020204"/>
              </a:rPr>
              <a:t>Important to note that many people experience multiple forms of discrimination. </a:t>
            </a:r>
          </a:p>
          <a:p>
            <a:pPr marL="0" indent="0">
              <a:buNone/>
            </a:pPr>
            <a:endParaRPr lang="en-GB" sz="900" dirty="0" smtClean="0">
              <a:latin typeface="Effra" panose="020B0603020203020204"/>
            </a:endParaRPr>
          </a:p>
          <a:p>
            <a:endParaRPr lang="en-GB" sz="2000" dirty="0"/>
          </a:p>
          <a:p>
            <a:pPr marL="57150" indent="0">
              <a:lnSpc>
                <a:spcPct val="150000"/>
              </a:lnSpc>
              <a:buClr>
                <a:srgbClr val="97C93C"/>
              </a:buClr>
              <a:buNone/>
              <a:defRPr/>
            </a:pPr>
            <a:endParaRPr lang="en-GB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GB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IE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IE" dirty="0"/>
          </a:p>
        </p:txBody>
      </p:sp>
      <p:sp>
        <p:nvSpPr>
          <p:cNvPr id="8" name="Title 1"/>
          <p:cNvSpPr txBox="1">
            <a:spLocks noGrp="1"/>
          </p:cNvSpPr>
          <p:nvPr>
            <p:ph type="subTitle" idx="4294967295"/>
          </p:nvPr>
        </p:nvSpPr>
        <p:spPr>
          <a:xfrm>
            <a:off x="0" y="1700213"/>
            <a:ext cx="7624763" cy="45720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dirty="0" smtClean="0">
                <a:solidFill>
                  <a:srgbClr val="39ACBC"/>
                </a:solidFill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IE" sz="4000" dirty="0" smtClean="0">
                <a:solidFill>
                  <a:srgbClr val="39ACBC"/>
                </a:solidFill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IE" sz="2400" dirty="0" smtClean="0">
                <a:solidFill>
                  <a:srgbClr val="0097AA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IE" sz="2400" dirty="0" smtClean="0">
                <a:solidFill>
                  <a:srgbClr val="0097AA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n-IE" sz="2400" dirty="0">
              <a:solidFill>
                <a:srgbClr val="0097AA"/>
              </a:solidFill>
              <a:latin typeface="Effra 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1800" y="1273175"/>
            <a:ext cx="8163560" cy="79946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2800" b="1" dirty="0">
              <a:solidFill>
                <a:srgbClr val="40C9F5"/>
              </a:solidFill>
              <a:latin typeface="Effra" panose="020B0603020203020204"/>
            </a:endParaRPr>
          </a:p>
          <a:p>
            <a:r>
              <a:rPr lang="en-IE" sz="4000" dirty="0" smtClean="0">
                <a:solidFill>
                  <a:srgbClr val="39ACBC"/>
                </a:solidFill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IE" sz="4000" dirty="0" smtClean="0">
                <a:solidFill>
                  <a:srgbClr val="39ACBC"/>
                </a:solidFill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IE" sz="2400" dirty="0" smtClean="0">
                <a:solidFill>
                  <a:srgbClr val="0097AA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IE" sz="2400" dirty="0" smtClean="0">
                <a:solidFill>
                  <a:srgbClr val="0097AA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n-IE" sz="2400" dirty="0">
              <a:solidFill>
                <a:srgbClr val="0097AA"/>
              </a:solidFill>
              <a:latin typeface="Effra 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BCA497-36CA-EE46-9714-BB3FC54A62C3}"/>
              </a:ext>
            </a:extLst>
          </p:cNvPr>
          <p:cNvSpPr/>
          <p:nvPr/>
        </p:nvSpPr>
        <p:spPr>
          <a:xfrm>
            <a:off x="431800" y="426172"/>
            <a:ext cx="7915031" cy="8422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3600" b="1" dirty="0" smtClean="0">
                <a:solidFill>
                  <a:srgbClr val="40C9F5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Evidence Based Assessment </a:t>
            </a:r>
          </a:p>
          <a:p>
            <a:endParaRPr lang="en-US" sz="2800" dirty="0" smtClean="0">
              <a:solidFill>
                <a:srgbClr val="40C9F5"/>
              </a:solidFill>
              <a:latin typeface="Effra" panose="02000506080000020004" pitchFamily="2" charset="0"/>
              <a:ea typeface="Helvetica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D96C2-055D-4847-9E36-33D6EA5F997E}"/>
              </a:ext>
            </a:extLst>
          </p:cNvPr>
          <p:cNvSpPr txBox="1"/>
          <p:nvPr/>
        </p:nvSpPr>
        <p:spPr>
          <a:xfrm>
            <a:off x="431800" y="1696421"/>
            <a:ext cx="6868633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latin typeface="Effra "/>
                <a:ea typeface="Helvetica" charset="0"/>
                <a:cs typeface="Arial" panose="020B0604020202020204" pitchFamily="34" charset="0"/>
              </a:rPr>
              <a:t>Consultation with staff </a:t>
            </a:r>
            <a:r>
              <a:rPr lang="en-GB" sz="2400" b="1" dirty="0" smtClean="0">
                <a:latin typeface="Effra "/>
                <a:ea typeface="Helvetica" charset="0"/>
                <a:cs typeface="Arial" panose="020B0604020202020204" pitchFamily="34" charset="0"/>
              </a:rPr>
              <a:t>and </a:t>
            </a:r>
            <a:r>
              <a:rPr lang="en-GB" sz="2400" b="1" dirty="0">
                <a:latin typeface="Effra "/>
                <a:ea typeface="Helvetica" charset="0"/>
                <a:cs typeface="Arial" panose="020B0604020202020204" pitchFamily="34" charset="0"/>
              </a:rPr>
              <a:t>service users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Effra "/>
                <a:ea typeface="Helvetica" charset="0"/>
                <a:cs typeface="Arial" panose="020B0604020202020204" pitchFamily="34" charset="0"/>
              </a:rPr>
              <a:t>Data from Central Statistics Office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Effra "/>
                <a:ea typeface="Helvetica" charset="0"/>
                <a:cs typeface="Arial" panose="020B0604020202020204" pitchFamily="34" charset="0"/>
              </a:rPr>
              <a:t>Reports and research from Economic and Social Research Institute (ESRI) and the Commission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Effra "/>
                <a:ea typeface="Helvetica" charset="0"/>
                <a:cs typeface="Arial" panose="020B0604020202020204" pitchFamily="34" charset="0"/>
              </a:rPr>
              <a:t>Cases taken to Workplace Relations Commission under employment equality and equal status legislation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latin typeface="Effra "/>
                <a:ea typeface="Helvetica" charset="0"/>
                <a:cs typeface="Arial" panose="020B0604020202020204" pitchFamily="34" charset="0"/>
              </a:rPr>
              <a:t>Civil society organisations reports / submissions</a:t>
            </a:r>
            <a:r>
              <a:rPr lang="en-GB" sz="2400" dirty="0">
                <a:latin typeface="Effra "/>
                <a:ea typeface="Helvetica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27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1626" y="1591244"/>
            <a:ext cx="52995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200" dirty="0" smtClean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Consultation and the role of Civil Society in supporting  implementation of the Public Sector Duty </a:t>
            </a:r>
            <a:endParaRPr lang="en-GB" sz="4200" dirty="0">
              <a:solidFill>
                <a:schemeClr val="bg1"/>
              </a:solidFill>
              <a:latin typeface="Effra" panose="020B0603020203020204" pitchFamily="34" charset="0"/>
              <a:cs typeface="Effra" panose="020B0603020203020204" pitchFamily="34" charset="0"/>
            </a:endParaRPr>
          </a:p>
          <a:p>
            <a:endParaRPr lang="en-IE" sz="2800" dirty="0">
              <a:solidFill>
                <a:schemeClr val="bg1"/>
              </a:solidFill>
              <a:latin typeface="Effra" panose="020B0603020203020204" pitchFamily="34" charset="0"/>
              <a:cs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BDB1A2-25F4-574E-BC38-C0ED790B5507}"/>
              </a:ext>
            </a:extLst>
          </p:cNvPr>
          <p:cNvSpPr txBox="1"/>
          <p:nvPr/>
        </p:nvSpPr>
        <p:spPr>
          <a:xfrm>
            <a:off x="186814" y="1524000"/>
            <a:ext cx="8793064" cy="924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">
              <a:buClr>
                <a:srgbClr val="97C93C"/>
              </a:buClr>
              <a:defRPr/>
            </a:pPr>
            <a:r>
              <a:rPr lang="en-IE" altLang="en-US" sz="2400" b="1" dirty="0" smtClean="0"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>Key messages to public bodies:</a:t>
            </a:r>
            <a:r>
              <a:rPr lang="en-IE" altLang="en-US" sz="2400" dirty="0" smtClean="0"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 marL="57150">
              <a:buClr>
                <a:srgbClr val="97C93C"/>
              </a:buClr>
              <a:defRPr/>
            </a:pPr>
            <a:endParaRPr lang="en-IE" altLang="en-US" sz="2400" dirty="0">
              <a:latin typeface="Effra 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00050" indent="-342900">
              <a:buClr>
                <a:srgbClr val="97C93C"/>
              </a:buClr>
              <a:buFont typeface="Wingdings" panose="05000000000000000000" pitchFamily="2" charset="2"/>
              <a:buChar char="ü"/>
              <a:defRPr/>
            </a:pPr>
            <a:r>
              <a:rPr lang="en-GB" sz="2400" dirty="0" smtClean="0"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>Consult with service users and staff at each of the three stages of </a:t>
            </a:r>
            <a:r>
              <a:rPr lang="en-GB" sz="2400" i="1" dirty="0" smtClean="0"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>Assess, Address and Report </a:t>
            </a:r>
            <a:r>
              <a:rPr lang="en-GB" sz="2400" dirty="0" smtClean="0"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>in a timely way – strategic planning cycle </a:t>
            </a:r>
          </a:p>
          <a:p>
            <a:pPr marL="57150">
              <a:buClr>
                <a:srgbClr val="97C93C"/>
              </a:buClr>
              <a:defRPr/>
            </a:pPr>
            <a:endParaRPr lang="en-GB" sz="2400" dirty="0" smtClean="0">
              <a:latin typeface="Effra 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7150">
              <a:buClr>
                <a:srgbClr val="97C93C"/>
              </a:buClr>
              <a:defRPr/>
            </a:pPr>
            <a:endParaRPr lang="en-GB" sz="800" dirty="0" smtClean="0">
              <a:latin typeface="Effra 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00050" indent="-342900">
              <a:buClr>
                <a:srgbClr val="97C93C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400" dirty="0" smtClean="0"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>Inclusive consultation with all identified </a:t>
            </a:r>
            <a:r>
              <a:rPr lang="en-GB" altLang="en-US" sz="2400" dirty="0"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>g</a:t>
            </a:r>
            <a:r>
              <a:rPr lang="en-GB" altLang="en-US" sz="2400" dirty="0" smtClean="0"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>roups – nine grounds and persons at risk of poverty and social exclusion</a:t>
            </a:r>
          </a:p>
          <a:p>
            <a:pPr marL="400050" indent="-342900">
              <a:buClr>
                <a:srgbClr val="97C93C"/>
              </a:buClr>
              <a:buFont typeface="Wingdings" panose="05000000000000000000" pitchFamily="2" charset="2"/>
              <a:buChar char="ü"/>
              <a:defRPr/>
            </a:pPr>
            <a:endParaRPr lang="en-GB" altLang="en-US" sz="2400" dirty="0" smtClean="0">
              <a:latin typeface="Effra 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7150">
              <a:buClr>
                <a:srgbClr val="97C93C"/>
              </a:buClr>
              <a:defRPr/>
            </a:pPr>
            <a:endParaRPr lang="en-GB" altLang="en-US" sz="800" dirty="0" smtClean="0">
              <a:latin typeface="Effra 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00050" indent="-342900">
              <a:buClr>
                <a:srgbClr val="97C93C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400" dirty="0" smtClean="0"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>Invite groups to give feedback on draft assessment, draft action plan </a:t>
            </a:r>
            <a:r>
              <a:rPr lang="en-GB" altLang="en-US" sz="2400" i="1" dirty="0" smtClean="0"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>and</a:t>
            </a:r>
            <a:r>
              <a:rPr lang="en-GB" altLang="en-US" sz="2400" dirty="0" smtClean="0"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> the draft report on progress and achievements – evidence based approach </a:t>
            </a:r>
            <a:endParaRPr lang="en-IE" altLang="en-US" sz="2400" dirty="0">
              <a:latin typeface="Effra 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GB" altLang="en-US" sz="1800" i="1" dirty="0" smtClean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GB" altLang="en-US" sz="1800" i="1" dirty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GB" altLang="en-US" sz="1800" i="1" dirty="0" smtClean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GB" altLang="en-US" sz="1800" i="1" dirty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GB" altLang="en-US" sz="1800" i="1" dirty="0" smtClean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GB" altLang="en-US" sz="1800" i="1" dirty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GB" altLang="en-US" sz="1800" i="1" dirty="0" smtClean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GB" altLang="en-US" sz="1800" i="1" dirty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GB" altLang="en-US" sz="1800" i="1" dirty="0" smtClean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GB" altLang="en-US" sz="1800" i="1" dirty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IE" altLang="en-US" sz="1800" i="1" dirty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E862A-1348-3F44-B406-47FEC6D10B4A}"/>
              </a:ext>
            </a:extLst>
          </p:cNvPr>
          <p:cNvSpPr/>
          <p:nvPr/>
        </p:nvSpPr>
        <p:spPr>
          <a:xfrm>
            <a:off x="431800" y="629731"/>
            <a:ext cx="7633212" cy="120890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Consultative Approach</a:t>
            </a:r>
            <a:r>
              <a:rPr lang="en-GB" sz="3600" b="1" dirty="0" smtClean="0">
                <a:solidFill>
                  <a:schemeClr val="accent1"/>
                </a:solidFill>
                <a:latin typeface="Effra" panose="020B0603020203020204" pitchFamily="34" charset="0"/>
                <a:ea typeface="Helvetica" charset="0"/>
                <a:cs typeface="Effra" panose="020B0603020203020204" pitchFamily="34" charset="0"/>
              </a:rPr>
              <a:t> </a:t>
            </a:r>
            <a:r>
              <a:rPr lang="en-GB" sz="2800" b="1" dirty="0">
                <a:solidFill>
                  <a:schemeClr val="accent1"/>
                </a:solidFill>
                <a:latin typeface="Effra" panose="020B0603020203020204" pitchFamily="34" charset="0"/>
                <a:ea typeface="Helvetica" charset="0"/>
                <a:cs typeface="Effra" panose="020B0603020203020204" pitchFamily="34" charset="0"/>
              </a:rPr>
              <a:t/>
            </a:r>
            <a:br>
              <a:rPr lang="en-GB" sz="2800" b="1" dirty="0">
                <a:solidFill>
                  <a:schemeClr val="accent1"/>
                </a:solidFill>
                <a:latin typeface="Effra" panose="020B0603020203020204" pitchFamily="34" charset="0"/>
                <a:ea typeface="Helvetica" charset="0"/>
                <a:cs typeface="Effra" panose="020B0603020203020204" pitchFamily="34" charset="0"/>
              </a:rPr>
            </a:br>
            <a:endParaRPr lang="en-US" sz="2800" b="1" dirty="0">
              <a:solidFill>
                <a:schemeClr val="accent1"/>
              </a:solidFill>
              <a:latin typeface="Effra" panose="020B0603020203020204" pitchFamily="34" charset="0"/>
              <a:ea typeface="Helvetica" charset="0"/>
              <a:cs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5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17499" y="1580924"/>
            <a:ext cx="6098170" cy="4451576"/>
          </a:xfrm>
        </p:spPr>
        <p:txBody>
          <a:bodyPr/>
          <a:lstStyle/>
          <a:p>
            <a:r>
              <a:rPr lang="en-IE" sz="2000" dirty="0" smtClean="0">
                <a:solidFill>
                  <a:schemeClr val="tx1"/>
                </a:solidFill>
                <a:latin typeface="Effra "/>
                <a:cs typeface="Arial" panose="020B0604020202020204" pitchFamily="34" charset="0"/>
              </a:rPr>
              <a:t>Civil </a:t>
            </a:r>
            <a:r>
              <a:rPr lang="en-IE" sz="2000" dirty="0">
                <a:solidFill>
                  <a:schemeClr val="tx1"/>
                </a:solidFill>
                <a:latin typeface="Effra "/>
                <a:cs typeface="Arial" panose="020B0604020202020204" pitchFamily="34" charset="0"/>
              </a:rPr>
              <a:t>society organisations </a:t>
            </a:r>
            <a:r>
              <a:rPr lang="en-IE" sz="2000" dirty="0" smtClean="0">
                <a:solidFill>
                  <a:schemeClr val="tx1"/>
                </a:solidFill>
                <a:latin typeface="Effra "/>
                <a:cs typeface="Arial" panose="020B0604020202020204" pitchFamily="34" charset="0"/>
              </a:rPr>
              <a:t>use </a:t>
            </a:r>
            <a:r>
              <a:rPr lang="en-IE" sz="2000" dirty="0">
                <a:solidFill>
                  <a:schemeClr val="tx1"/>
                </a:solidFill>
                <a:latin typeface="Effra "/>
                <a:cs typeface="Arial" panose="020B0604020202020204" pitchFamily="34" charset="0"/>
              </a:rPr>
              <a:t>the Duty to </a:t>
            </a:r>
            <a:r>
              <a:rPr lang="en-IE" sz="2000" dirty="0" smtClean="0">
                <a:solidFill>
                  <a:schemeClr val="tx1"/>
                </a:solidFill>
                <a:latin typeface="Effra "/>
                <a:cs typeface="Arial" panose="020B0604020202020204" pitchFamily="34" charset="0"/>
              </a:rPr>
              <a:t>highlight equality </a:t>
            </a:r>
            <a:r>
              <a:rPr lang="en-IE" sz="2000" dirty="0">
                <a:solidFill>
                  <a:schemeClr val="tx1"/>
                </a:solidFill>
                <a:latin typeface="Effra "/>
                <a:cs typeface="Arial" panose="020B0604020202020204" pitchFamily="34" charset="0"/>
              </a:rPr>
              <a:t>and human rights issues in their engagement with public bodies</a:t>
            </a:r>
          </a:p>
          <a:p>
            <a:endParaRPr lang="en-IE" sz="800" dirty="0">
              <a:solidFill>
                <a:schemeClr val="tx1"/>
              </a:solidFill>
              <a:latin typeface="Effra 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>Communicate rights holders expertise to support public bodies to adopt an evidence based approach to their equality and human rights assessment </a:t>
            </a:r>
            <a:r>
              <a:rPr lang="en-GB" sz="2000" dirty="0" smtClean="0">
                <a:solidFill>
                  <a:schemeClr val="tx1"/>
                </a:solidFill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>and action plan</a:t>
            </a:r>
            <a:endParaRPr lang="en-GB" sz="2000" dirty="0">
              <a:solidFill>
                <a:schemeClr val="tx1"/>
              </a:solidFill>
              <a:latin typeface="Effra 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IE" sz="800" dirty="0" smtClean="0">
              <a:solidFill>
                <a:schemeClr val="tx1"/>
              </a:solidFill>
              <a:latin typeface="Effra "/>
              <a:cs typeface="Arial" panose="020B0604020202020204" pitchFamily="34" charset="0"/>
            </a:endParaRPr>
          </a:p>
          <a:p>
            <a:r>
              <a:rPr lang="en-IE" sz="2000" dirty="0" smtClean="0">
                <a:solidFill>
                  <a:schemeClr val="tx1"/>
                </a:solidFill>
                <a:latin typeface="Effra "/>
                <a:cs typeface="Arial" panose="020B0604020202020204" pitchFamily="34" charset="0"/>
              </a:rPr>
              <a:t>Reference </a:t>
            </a:r>
            <a:r>
              <a:rPr lang="en-IE" sz="2000" dirty="0">
                <a:solidFill>
                  <a:schemeClr val="tx1"/>
                </a:solidFill>
                <a:latin typeface="Effra "/>
                <a:cs typeface="Arial" panose="020B0604020202020204" pitchFamily="34" charset="0"/>
              </a:rPr>
              <a:t>the Duty in policy, advocacy and campaign work with public </a:t>
            </a:r>
            <a:r>
              <a:rPr lang="en-IE" sz="2000" dirty="0" smtClean="0">
                <a:solidFill>
                  <a:schemeClr val="tx1"/>
                </a:solidFill>
                <a:latin typeface="Effra "/>
                <a:cs typeface="Arial" panose="020B0604020202020204" pitchFamily="34" charset="0"/>
              </a:rPr>
              <a:t>bodies</a:t>
            </a:r>
          </a:p>
          <a:p>
            <a:endParaRPr lang="en-IE" sz="800" dirty="0" smtClean="0">
              <a:solidFill>
                <a:schemeClr val="tx1"/>
              </a:solidFill>
              <a:latin typeface="Effra "/>
              <a:cs typeface="Arial" panose="020B0604020202020204" pitchFamily="34" charset="0"/>
            </a:endParaRPr>
          </a:p>
          <a:p>
            <a:r>
              <a:rPr lang="en-IE" sz="2000" dirty="0" smtClean="0">
                <a:solidFill>
                  <a:schemeClr val="tx1"/>
                </a:solidFill>
                <a:latin typeface="Effra "/>
                <a:cs typeface="Arial" panose="020B0604020202020204" pitchFamily="34" charset="0"/>
              </a:rPr>
              <a:t>Partners in monitoring compliance with the Duty </a:t>
            </a:r>
            <a:endParaRPr lang="en-GB" sz="2000" dirty="0">
              <a:solidFill>
                <a:schemeClr val="tx1"/>
              </a:solidFill>
              <a:latin typeface="Effra 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tx1"/>
              </a:solidFill>
              <a:latin typeface="Effra 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682" y="1623788"/>
            <a:ext cx="2350960" cy="350690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sz="3200" dirty="0">
                <a:solidFill>
                  <a:srgbClr val="0097A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Civil Society and the Duty </a:t>
            </a:r>
          </a:p>
        </p:txBody>
      </p:sp>
    </p:spTree>
    <p:extLst>
      <p:ext uri="{BB962C8B-B14F-4D97-AF65-F5344CB8AC3E}">
        <p14:creationId xmlns:p14="http://schemas.microsoft.com/office/powerpoint/2010/main" val="18701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BCA497-36CA-EE46-9714-BB3FC54A62C3}"/>
              </a:ext>
            </a:extLst>
          </p:cNvPr>
          <p:cNvSpPr/>
          <p:nvPr/>
        </p:nvSpPr>
        <p:spPr>
          <a:xfrm>
            <a:off x="431800" y="426172"/>
            <a:ext cx="7915031" cy="8422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3600" b="1" dirty="0" smtClean="0">
                <a:solidFill>
                  <a:srgbClr val="0096A9"/>
                </a:solidFill>
                <a:latin typeface="Effra" panose="02000506080000020004" pitchFamily="2" charset="0"/>
                <a:ea typeface="Helvetica" charset="0"/>
                <a:cs typeface="Calibri" panose="020F0502020204030204" pitchFamily="34" charset="0"/>
              </a:rPr>
              <a:t>Community Action Network Pilot </a:t>
            </a:r>
          </a:p>
          <a:p>
            <a:endParaRPr lang="en-US" sz="4000" dirty="0">
              <a:solidFill>
                <a:srgbClr val="40C9F5"/>
              </a:solidFill>
              <a:latin typeface="Effra" panose="02000506080000020004" pitchFamily="2" charset="0"/>
              <a:ea typeface="Helvetica" charset="0"/>
              <a:cs typeface="Calibri" panose="020F0502020204030204" pitchFamily="34" charset="0"/>
            </a:endParaRPr>
          </a:p>
          <a:p>
            <a:endParaRPr lang="en-IE" sz="2800" dirty="0">
              <a:solidFill>
                <a:srgbClr val="40C9F5"/>
              </a:solidFill>
              <a:latin typeface="Effra" panose="02000506080000020004" pitchFamily="2" charset="0"/>
              <a:ea typeface="Helvetica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D96C2-055D-4847-9E36-33D6EA5F997E}"/>
              </a:ext>
            </a:extLst>
          </p:cNvPr>
          <p:cNvSpPr txBox="1"/>
          <p:nvPr/>
        </p:nvSpPr>
        <p:spPr>
          <a:xfrm>
            <a:off x="431800" y="1453663"/>
            <a:ext cx="8712200" cy="5816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CE0058"/>
                </a:solidFill>
                <a:latin typeface="Effra"/>
              </a:rPr>
              <a:t>Rights-holder </a:t>
            </a:r>
            <a:r>
              <a:rPr lang="en-GB" sz="2000" dirty="0">
                <a:solidFill>
                  <a:srgbClr val="CE0058"/>
                </a:solidFill>
                <a:latin typeface="Effra"/>
              </a:rPr>
              <a:t>led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7AA"/>
                </a:solidFill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CAN</a:t>
            </a:r>
            <a:r>
              <a:rPr lang="en-GB" sz="2000" dirty="0">
                <a:latin typeface="Effra"/>
              </a:rPr>
              <a:t> </a:t>
            </a:r>
            <a:r>
              <a:rPr lang="en-GB" sz="2000" dirty="0" smtClean="0">
                <a:latin typeface="Effra"/>
              </a:rPr>
              <a:t>is </a:t>
            </a:r>
            <a:r>
              <a:rPr lang="en-GB" sz="2000" dirty="0">
                <a:latin typeface="Effra"/>
              </a:rPr>
              <a:t>a social justice NGO which have facilitated </a:t>
            </a:r>
            <a:r>
              <a:rPr lang="en-GB" sz="2000" dirty="0" smtClean="0">
                <a:latin typeface="Effra"/>
              </a:rPr>
              <a:t>service </a:t>
            </a:r>
            <a:r>
              <a:rPr lang="en-GB" sz="2000" dirty="0">
                <a:latin typeface="Effra"/>
              </a:rPr>
              <a:t>users to identify the human rights issues that affect them when accessing HSE drugs treatment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Effra"/>
              </a:rPr>
              <a:t>This </a:t>
            </a:r>
            <a:r>
              <a:rPr lang="en-GB" sz="2000" dirty="0" smtClean="0">
                <a:latin typeface="Effra"/>
              </a:rPr>
              <a:t>pilot </a:t>
            </a:r>
            <a:r>
              <a:rPr lang="en-GB" sz="2000" dirty="0" smtClean="0">
                <a:latin typeface="Effra"/>
              </a:rPr>
              <a:t>was </a:t>
            </a:r>
            <a:r>
              <a:rPr lang="en-GB" sz="2000" dirty="0">
                <a:latin typeface="Effra"/>
              </a:rPr>
              <a:t>a grassroots approach to implementing section 42, by encouraging rights-holders to present their issues to the relevant public 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Effra"/>
              </a:rPr>
              <a:t>Rights holders of this project are called the </a:t>
            </a:r>
            <a:r>
              <a:rPr lang="en-GB" sz="2000" dirty="0">
                <a:solidFill>
                  <a:srgbClr val="0097AA"/>
                </a:solidFill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Services Users Rights in Action Group (SURIAG)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Effra"/>
              </a:rPr>
              <a:t>IHREC </a:t>
            </a:r>
            <a:r>
              <a:rPr lang="en-GB" sz="2000" dirty="0">
                <a:latin typeface="Effra"/>
              </a:rPr>
              <a:t>worked with CAN to facilitate service-users to present their issues to the HSE, which assists the HSE in assessing its human rights issues under Section 42 assessment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Effra"/>
              </a:rPr>
              <a:t>Project steering group has held </a:t>
            </a:r>
            <a:r>
              <a:rPr lang="en-GB" sz="2000" dirty="0">
                <a:solidFill>
                  <a:srgbClr val="0097AA"/>
                </a:solidFill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dialogue events, conducted service-user led research through interviews of service-users, compiled a report </a:t>
            </a:r>
            <a:r>
              <a:rPr lang="en-GB" sz="2000" dirty="0">
                <a:latin typeface="Effra"/>
              </a:rPr>
              <a:t>on the issues identified and met with </a:t>
            </a:r>
            <a:r>
              <a:rPr lang="en-GB" sz="2000" dirty="0">
                <a:solidFill>
                  <a:srgbClr val="0097AA"/>
                </a:solidFill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D</a:t>
            </a:r>
            <a:r>
              <a:rPr lang="en-GB" sz="2000" dirty="0" smtClean="0">
                <a:solidFill>
                  <a:srgbClr val="0097AA"/>
                </a:solidFill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epartment </a:t>
            </a:r>
            <a:r>
              <a:rPr lang="en-GB" sz="2000" dirty="0">
                <a:solidFill>
                  <a:srgbClr val="0097AA"/>
                </a:solidFill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of </a:t>
            </a:r>
            <a:r>
              <a:rPr lang="en-GB" sz="2000" dirty="0" smtClean="0">
                <a:solidFill>
                  <a:srgbClr val="0097AA"/>
                </a:solidFill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Health </a:t>
            </a:r>
            <a:r>
              <a:rPr lang="en-GB" sz="2000" dirty="0">
                <a:solidFill>
                  <a:srgbClr val="0097AA"/>
                </a:solidFill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and HSE officials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Effra"/>
              </a:rPr>
              <a:t>Project launched “Our Life, Our Voice, Our Say’ in April 2018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400" dirty="0">
              <a:latin typeface="Effra" panose="02000506080000020004" pitchFamily="2" charset="0"/>
              <a:ea typeface="Helvetica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31800" y="586104"/>
            <a:ext cx="7477125" cy="1852295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96A9"/>
                </a:solidFill>
                <a:latin typeface="Effra" panose="020B0603020203020204"/>
              </a:rPr>
              <a:t>Community Action Network Pilot Project Video Case Study</a:t>
            </a:r>
            <a:endParaRPr lang="en-IE" sz="2400" dirty="0">
              <a:solidFill>
                <a:srgbClr val="0097AA"/>
              </a:solidFill>
              <a:latin typeface="Effra 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2157413"/>
            <a:ext cx="7772400" cy="3195637"/>
          </a:xfrm>
        </p:spPr>
        <p:txBody>
          <a:bodyPr>
            <a:normAutofit/>
          </a:bodyPr>
          <a:lstStyle/>
          <a:p>
            <a:pPr marL="57150" indent="0">
              <a:lnSpc>
                <a:spcPct val="150000"/>
              </a:lnSpc>
              <a:buClr>
                <a:srgbClr val="97C93C"/>
              </a:buClr>
              <a:buNone/>
              <a:defRPr/>
            </a:pPr>
            <a:endParaRPr lang="en-GB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GB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IE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468313" y="2623120"/>
            <a:ext cx="8127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smtClean="0">
                <a:hlinkClick r:id="rId3"/>
              </a:rPr>
              <a:t>https</a:t>
            </a:r>
            <a:r>
              <a:rPr lang="en-IE" sz="2800" dirty="0">
                <a:hlinkClick r:id="rId3"/>
              </a:rPr>
              <a:t>://www.ihrec.ie/our-work/public-sector-equality-and-human-rights-duty-faq/implementing-the-duty-pilot-case-studies/</a:t>
            </a:r>
            <a:endParaRPr lang="en-GB" sz="2800" i="1" dirty="0"/>
          </a:p>
        </p:txBody>
      </p:sp>
      <p:sp>
        <p:nvSpPr>
          <p:cNvPr id="8" name="Title 1"/>
          <p:cNvSpPr txBox="1">
            <a:spLocks noGrp="1"/>
          </p:cNvSpPr>
          <p:nvPr>
            <p:ph type="subTitle" idx="4294967295"/>
          </p:nvPr>
        </p:nvSpPr>
        <p:spPr>
          <a:xfrm>
            <a:off x="0" y="1700213"/>
            <a:ext cx="7624763" cy="45720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dirty="0" smtClean="0">
                <a:solidFill>
                  <a:srgbClr val="39ACBC"/>
                </a:solidFill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IE" sz="4000" dirty="0" smtClean="0">
                <a:solidFill>
                  <a:srgbClr val="39ACBC"/>
                </a:solidFill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IE" sz="2400" dirty="0" smtClean="0">
                <a:solidFill>
                  <a:srgbClr val="0097AA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IE" sz="2400" dirty="0" smtClean="0">
                <a:solidFill>
                  <a:srgbClr val="0097AA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n-IE" sz="2400" dirty="0">
              <a:solidFill>
                <a:srgbClr val="0097AA"/>
              </a:solidFill>
              <a:latin typeface="Effra 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1800" y="1273175"/>
            <a:ext cx="8163560" cy="79946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2800" b="1" dirty="0">
              <a:solidFill>
                <a:srgbClr val="39ACBC"/>
              </a:solidFill>
              <a:latin typeface="Effra" panose="020B0603020203020204"/>
            </a:endParaRPr>
          </a:p>
          <a:p>
            <a:r>
              <a:rPr lang="en-IE" sz="4000" dirty="0" smtClean="0">
                <a:solidFill>
                  <a:srgbClr val="39ACBC"/>
                </a:solidFill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IE" sz="4000" dirty="0" smtClean="0">
                <a:solidFill>
                  <a:srgbClr val="39ACBC"/>
                </a:solidFill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IE" sz="2400" dirty="0" smtClean="0">
                <a:solidFill>
                  <a:srgbClr val="0097AA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IE" sz="2400" dirty="0" smtClean="0">
                <a:solidFill>
                  <a:srgbClr val="0097AA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n-IE" sz="2400" dirty="0">
              <a:solidFill>
                <a:srgbClr val="0097AA"/>
              </a:solidFill>
              <a:latin typeface="Effra 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5989" y="825499"/>
            <a:ext cx="8513321" cy="603250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endParaRPr lang="en-IE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IE" sz="2000" b="1" dirty="0" smtClean="0">
                <a:solidFill>
                  <a:schemeClr val="tx1"/>
                </a:solidFill>
                <a:latin typeface="Effra" panose="02000506080000020004"/>
                <a:cs typeface="Arial" panose="020B0604020202020204" pitchFamily="34" charset="0"/>
              </a:rPr>
              <a:t>IHREC Statement of Strategy 2022-2024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2000" b="1" dirty="0" smtClean="0">
                <a:solidFill>
                  <a:schemeClr val="tx1"/>
                </a:solidFill>
                <a:latin typeface="Effra" panose="02000506080000020004"/>
                <a:cs typeface="Arial" panose="020B0604020202020204" pitchFamily="34" charset="0"/>
              </a:rPr>
              <a:t>Strategic priority 5 </a:t>
            </a:r>
            <a:r>
              <a:rPr lang="en-IE" sz="2000" dirty="0" smtClean="0">
                <a:solidFill>
                  <a:schemeClr val="tx1"/>
                </a:solidFill>
                <a:latin typeface="Effra" panose="02000506080000020004"/>
                <a:cs typeface="Arial" panose="020B0604020202020204" pitchFamily="34" charset="0"/>
              </a:rPr>
              <a:t>-  </a:t>
            </a:r>
            <a:r>
              <a:rPr lang="en-IE" sz="2000" dirty="0">
                <a:solidFill>
                  <a:schemeClr val="tx1"/>
                </a:solidFill>
                <a:latin typeface="Effra" panose="02000506080000020004"/>
                <a:cs typeface="Arial" panose="020B0604020202020204" pitchFamily="34" charset="0"/>
              </a:rPr>
              <a:t>to encourage, report on and enforce the compliance of public </a:t>
            </a:r>
            <a:r>
              <a:rPr lang="en-IE" sz="2000" dirty="0" smtClean="0">
                <a:solidFill>
                  <a:schemeClr val="tx1"/>
                </a:solidFill>
                <a:latin typeface="Effra" panose="02000506080000020004"/>
                <a:cs typeface="Arial" panose="020B0604020202020204" pitchFamily="34" charset="0"/>
              </a:rPr>
              <a:t>bodies </a:t>
            </a:r>
            <a:endParaRPr lang="en-IE" sz="2000" dirty="0">
              <a:solidFill>
                <a:schemeClr val="tx1"/>
              </a:solidFill>
              <a:latin typeface="Effra" panose="02000506080000020004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IE" sz="2000" dirty="0">
              <a:solidFill>
                <a:schemeClr val="tx1"/>
              </a:solidFill>
              <a:latin typeface="Effra" panose="020005060800000200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2000" b="1" dirty="0">
                <a:solidFill>
                  <a:prstClr val="black"/>
                </a:solidFill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Theme B</a:t>
            </a:r>
            <a:r>
              <a:rPr lang="en-IE" sz="2000" dirty="0">
                <a:solidFill>
                  <a:prstClr val="black"/>
                </a:solidFill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: Supporting compliance with the Public Sector Equality and Human Rights </a:t>
            </a:r>
            <a:r>
              <a:rPr lang="en-IE" sz="2000" dirty="0" smtClean="0">
                <a:solidFill>
                  <a:prstClr val="black"/>
                </a:solidFill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Duty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IE" sz="2000" b="1" dirty="0">
              <a:solidFill>
                <a:prstClr val="black"/>
              </a:solidFill>
              <a:latin typeface="Effra" panose="020005060800000200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GB" sz="2000" dirty="0">
                <a:solidFill>
                  <a:prstClr val="black"/>
                </a:solidFill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Building understanding and use of the Duty and the obligations it places on public </a:t>
            </a:r>
            <a:r>
              <a:rPr lang="en-GB" sz="2000" dirty="0" smtClean="0">
                <a:solidFill>
                  <a:prstClr val="black"/>
                </a:solidFill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bodies;</a:t>
            </a:r>
            <a:endParaRPr lang="en-IE" sz="2000" dirty="0">
              <a:solidFill>
                <a:prstClr val="black"/>
              </a:solidFill>
              <a:latin typeface="Effra" panose="020005060800000200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GB" sz="2000" dirty="0">
                <a:solidFill>
                  <a:prstClr val="black"/>
                </a:solidFill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Monitoring public bodies’ compliance with the Duty;</a:t>
            </a:r>
            <a:endParaRPr lang="en-IE" sz="2000" dirty="0">
              <a:solidFill>
                <a:prstClr val="black"/>
              </a:solidFill>
              <a:latin typeface="Effra" panose="020005060800000200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GB" sz="2000" dirty="0">
                <a:solidFill>
                  <a:prstClr val="black"/>
                </a:solidFill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Capturing rights holders’ expertise to support public bodies in adopting an evidence-based approach to their equality and human rights </a:t>
            </a:r>
            <a:r>
              <a:rPr lang="en-GB" sz="2000" dirty="0" smtClean="0">
                <a:solidFill>
                  <a:prstClr val="black"/>
                </a:solidFill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assessment </a:t>
            </a:r>
            <a:r>
              <a:rPr lang="en-GB" sz="2000" dirty="0">
                <a:solidFill>
                  <a:prstClr val="black"/>
                </a:solidFill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and action plan and empower rights-holders to present their issues to the relevant public bodies;</a:t>
            </a:r>
            <a:endParaRPr lang="en-IE" sz="2000" dirty="0">
              <a:solidFill>
                <a:prstClr val="black"/>
              </a:solidFill>
              <a:latin typeface="Effra" panose="020005060800000200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GB" sz="2000" dirty="0">
                <a:solidFill>
                  <a:prstClr val="black"/>
                </a:solidFill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Utilising the Duty to engage with public bodies to advance particular equality and human rights issues of rights holders and enhance the quality of public policy, programmes and </a:t>
            </a:r>
            <a:r>
              <a:rPr lang="en-GB" sz="2000" dirty="0" smtClean="0">
                <a:solidFill>
                  <a:prstClr val="black"/>
                </a:solidFill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services.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GB" sz="800" dirty="0" smtClean="0">
              <a:solidFill>
                <a:prstClr val="black"/>
              </a:solidFill>
              <a:latin typeface="Effra" panose="020005060800000200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" b="1" dirty="0" smtClean="0">
                <a:solidFill>
                  <a:prstClr val="black"/>
                </a:solidFill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Deadline for grant applications: Wednesday 18 May 2022 at 3pm. </a:t>
            </a:r>
            <a:endParaRPr lang="en-IE" sz="2000" b="1" dirty="0">
              <a:solidFill>
                <a:prstClr val="black"/>
              </a:solidFill>
              <a:latin typeface="Effra" panose="020005060800000200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GB" dirty="0" smtClean="0">
              <a:solidFill>
                <a:prstClr val="black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IE" sz="14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endParaRPr lang="en-IE" dirty="0"/>
          </a:p>
          <a:p>
            <a:endParaRPr lang="en-IE" sz="1600" dirty="0" smtClean="0">
              <a:solidFill>
                <a:schemeClr val="tx1"/>
              </a:solidFill>
              <a:latin typeface="Effra" panose="0200050608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4321" y="174384"/>
            <a:ext cx="7940039" cy="1034844"/>
          </a:xfrm>
        </p:spPr>
        <p:txBody>
          <a:bodyPr/>
          <a:lstStyle/>
          <a:p>
            <a:pPr algn="ctr"/>
            <a:r>
              <a:rPr lang="en-IE" sz="3200" dirty="0" smtClean="0">
                <a:solidFill>
                  <a:srgbClr val="0097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IHREC Grants Scheme 2022</a:t>
            </a:r>
          </a:p>
        </p:txBody>
      </p:sp>
    </p:spTree>
    <p:extLst>
      <p:ext uri="{BB962C8B-B14F-4D97-AF65-F5344CB8AC3E}">
        <p14:creationId xmlns:p14="http://schemas.microsoft.com/office/powerpoint/2010/main" val="20604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5738" y="1477679"/>
            <a:ext cx="4004086" cy="2222137"/>
          </a:xfrm>
          <a:prstGeom prst="rect">
            <a:avLst/>
          </a:prstGeom>
        </p:spPr>
        <p:txBody>
          <a:bodyPr wrap="square" lIns="0" tIns="0" rIns="0">
            <a:no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Effra" panose="020B0603020203020204" pitchFamily="34" charset="0"/>
                <a:ea typeface="Helvetica" charset="0"/>
                <a:cs typeface="Effra" panose="020B0603020203020204" pitchFamily="34" charset="0"/>
              </a:rPr>
              <a:t>The Commission’s Role in Relation to the Duty</a:t>
            </a:r>
          </a:p>
        </p:txBody>
      </p:sp>
    </p:spTree>
    <p:extLst>
      <p:ext uri="{BB962C8B-B14F-4D97-AF65-F5344CB8AC3E}">
        <p14:creationId xmlns:p14="http://schemas.microsoft.com/office/powerpoint/2010/main" val="4939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599" y="1591244"/>
            <a:ext cx="394246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200" dirty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The Public Sector Equality </a:t>
            </a:r>
          </a:p>
          <a:p>
            <a:r>
              <a:rPr lang="en-IE" sz="4200" dirty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and Human Rights </a:t>
            </a:r>
            <a:r>
              <a:rPr lang="en-IE" sz="4200" dirty="0" smtClean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Duty</a:t>
            </a:r>
          </a:p>
          <a:p>
            <a:endParaRPr lang="en-GB" sz="4200" dirty="0">
              <a:solidFill>
                <a:schemeClr val="bg1"/>
              </a:solidFill>
              <a:latin typeface="Effra" panose="020B0603020203020204" pitchFamily="34" charset="0"/>
              <a:cs typeface="Effra" panose="020B0603020203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Section 42 Irish Human Rights and Equality Commission Act 2014</a:t>
            </a:r>
            <a:endParaRPr lang="en-IE" sz="2800" dirty="0">
              <a:solidFill>
                <a:schemeClr val="bg1"/>
              </a:solidFill>
              <a:latin typeface="Effra" panose="020B0603020203020204" pitchFamily="34" charset="0"/>
              <a:cs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70F114-C441-41F2-A903-D57CDE1A6A5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3134" y="1612065"/>
            <a:ext cx="5531014" cy="482082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GB" sz="3700" dirty="0">
              <a:latin typeface="Effra" panose="020B0603020203020204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3700" dirty="0">
                <a:latin typeface="Effra" panose="020B0603020203020204"/>
                <a:ea typeface="Arial Unicode MS" panose="020B0604020202020204" pitchFamily="34" charset="-128"/>
                <a:cs typeface="Arial" panose="020B0604020202020204" pitchFamily="34" charset="0"/>
              </a:rPr>
              <a:t>Section 42(3): May </a:t>
            </a:r>
            <a:r>
              <a:rPr lang="en-GB" sz="3700" b="1" dirty="0"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give guidance </a:t>
            </a:r>
            <a:r>
              <a:rPr lang="en-GB" sz="3700" dirty="0"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to public bodies in developing policies of, and exercising, good practice and operational standards in relation to, human rights and </a:t>
            </a:r>
            <a:r>
              <a:rPr lang="en-GB" sz="3700" dirty="0" smtClean="0"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equality</a:t>
            </a:r>
            <a:endParaRPr lang="en-GB" sz="3700" dirty="0"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3700" dirty="0"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Section 42(4): May </a:t>
            </a:r>
            <a:r>
              <a:rPr lang="en-GB" sz="3700" b="1" dirty="0"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issue guidelines </a:t>
            </a:r>
            <a:r>
              <a:rPr lang="en-GB" sz="3700" dirty="0"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or </a:t>
            </a:r>
            <a:r>
              <a:rPr lang="en-GB" sz="3700" b="1" dirty="0"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prepare codes of </a:t>
            </a:r>
            <a:r>
              <a:rPr lang="en-GB" sz="3700" b="1" dirty="0" smtClean="0"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practice</a:t>
            </a:r>
            <a:endParaRPr lang="en-GB" sz="3700" b="1" dirty="0"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3700" dirty="0"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Under section 42(5), the IHREC may, in certain circumstances, invite public bodies to: </a:t>
            </a:r>
          </a:p>
          <a:p>
            <a:pPr lvl="1">
              <a:lnSpc>
                <a:spcPct val="120000"/>
              </a:lnSpc>
            </a:pPr>
            <a:r>
              <a:rPr lang="en-GB" sz="3700" dirty="0"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carry out a </a:t>
            </a:r>
            <a:r>
              <a:rPr lang="en-GB" sz="3700" b="1" dirty="0"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review</a:t>
            </a:r>
            <a:r>
              <a:rPr lang="en-GB" sz="3700" dirty="0"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 in relation to the performance by that body of its functions</a:t>
            </a:r>
          </a:p>
          <a:p>
            <a:pPr lvl="1">
              <a:lnSpc>
                <a:spcPct val="120000"/>
              </a:lnSpc>
            </a:pPr>
            <a:r>
              <a:rPr lang="en-GB" sz="3700" dirty="0"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prepare and implement an </a:t>
            </a:r>
            <a:r>
              <a:rPr lang="en-GB" sz="3700" b="1" dirty="0"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action plan </a:t>
            </a:r>
            <a:r>
              <a:rPr lang="en-GB" sz="3700" dirty="0"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in relation to the performance by that body of its functions</a:t>
            </a:r>
          </a:p>
          <a:p>
            <a:pPr lvl="1">
              <a:lnSpc>
                <a:spcPct val="120000"/>
              </a:lnSpc>
            </a:pPr>
            <a:r>
              <a:rPr lang="en-GB" sz="3700" dirty="0">
                <a:latin typeface="Effra"/>
                <a:ea typeface="Arial Unicode MS" panose="020B0604020202020204" pitchFamily="34" charset="-128"/>
                <a:cs typeface="Arial" panose="020B0604020202020204" pitchFamily="34" charset="0"/>
              </a:rPr>
              <a:t>such a review or action plan may be general or have a specific focus related to an aspect of human rights or discrimination</a:t>
            </a:r>
            <a:endParaRPr lang="en-GB" sz="3700" dirty="0">
              <a:latin typeface="Effra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GB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107" y="1427392"/>
            <a:ext cx="2310314" cy="3483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"/>
          <a:stretch/>
        </p:blipFill>
        <p:spPr>
          <a:xfrm>
            <a:off x="6504726" y="3271192"/>
            <a:ext cx="2098620" cy="29659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3153" y="460581"/>
            <a:ext cx="5844624" cy="13013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Effra" panose="020B0603020203020204" pitchFamily="34" charset="0"/>
                <a:ea typeface="Helvetica" charset="0"/>
                <a:cs typeface="Effra" panose="020B0603020203020204" pitchFamily="34" charset="0"/>
              </a:rPr>
              <a:t>The Commission’s Role </a:t>
            </a:r>
            <a:endParaRPr lang="en-US" sz="3600" b="1" dirty="0" smtClean="0">
              <a:solidFill>
                <a:schemeClr val="accent1"/>
              </a:solidFill>
              <a:latin typeface="Effra" panose="020B0603020203020204" pitchFamily="34" charset="0"/>
              <a:ea typeface="Helvetica" charset="0"/>
              <a:cs typeface="Effra" panose="020B0603020203020204" pitchFamily="34" charset="0"/>
            </a:endParaRPr>
          </a:p>
          <a:p>
            <a:r>
              <a:rPr lang="en-US" sz="3600" b="1" dirty="0" smtClean="0">
                <a:solidFill>
                  <a:schemeClr val="accent1"/>
                </a:solidFill>
                <a:latin typeface="Effra" panose="020B0603020203020204" pitchFamily="34" charset="0"/>
                <a:ea typeface="Helvetica" charset="0"/>
                <a:cs typeface="Effra" panose="020B0603020203020204" pitchFamily="34" charset="0"/>
              </a:rPr>
              <a:t>Re</a:t>
            </a:r>
            <a:r>
              <a:rPr lang="en-US" sz="3600" b="1" dirty="0">
                <a:solidFill>
                  <a:schemeClr val="accent1"/>
                </a:solidFill>
                <a:latin typeface="Effra" panose="020B0603020203020204" pitchFamily="34" charset="0"/>
                <a:ea typeface="Helvetica" charset="0"/>
                <a:cs typeface="Effra" panose="020B0603020203020204" pitchFamily="34" charset="0"/>
              </a:rPr>
              <a:t>: the Duty</a:t>
            </a:r>
            <a:endParaRPr lang="en-IE" sz="3600" b="1" dirty="0">
              <a:solidFill>
                <a:schemeClr val="bg2">
                  <a:lumMod val="75000"/>
                </a:schemeClr>
              </a:solidFill>
              <a:latin typeface="Effra" panose="020B0603020203020204" pitchFamily="34" charset="0"/>
              <a:ea typeface="Helvetica" charset="0"/>
              <a:cs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31" y="4173797"/>
            <a:ext cx="4084129" cy="23472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01818C6-830E-4B6B-8CBD-CA8688B1DF46}"/>
              </a:ext>
            </a:extLst>
          </p:cNvPr>
          <p:cNvSpPr txBox="1">
            <a:spLocks/>
          </p:cNvSpPr>
          <p:nvPr/>
        </p:nvSpPr>
        <p:spPr>
          <a:xfrm>
            <a:off x="303636" y="456513"/>
            <a:ext cx="7921299" cy="584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40C9F5"/>
                </a:solidFill>
                <a:latin typeface="Effra" panose="020B0603020203020204"/>
                <a:cs typeface="Arial" panose="020B0604020202020204" pitchFamily="34" charset="0"/>
              </a:rPr>
              <a:t>Supporting Implementation: PSD Guidance </a:t>
            </a:r>
            <a:endParaRPr lang="en-US" sz="4000" b="1" dirty="0">
              <a:solidFill>
                <a:srgbClr val="40C9F5"/>
              </a:solidFill>
              <a:latin typeface="Effra" panose="020B0603020203020204"/>
              <a:cs typeface="Arial" panose="020B0604020202020204" pitchFamily="34" charset="0"/>
            </a:endParaRPr>
          </a:p>
          <a:p>
            <a:endParaRPr lang="en-US" sz="3600" b="1" dirty="0">
              <a:solidFill>
                <a:srgbClr val="40C9F5"/>
              </a:solidFill>
              <a:latin typeface="Effra" panose="020B0603020203020204" pitchFamily="34" charset="0"/>
              <a:ea typeface="Helvetica" charset="0"/>
              <a:cs typeface="Effra" panose="020B06030202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62" y="1133789"/>
            <a:ext cx="1955321" cy="277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333" y="1133789"/>
            <a:ext cx="1959921" cy="277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1" y="4173002"/>
            <a:ext cx="4345140" cy="23479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0" y="1133789"/>
            <a:ext cx="1965600" cy="27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70" y="1143003"/>
            <a:ext cx="1637212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0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74792" y="736014"/>
            <a:ext cx="6534150" cy="826294"/>
          </a:xfrm>
          <a:prstGeom prst="rect">
            <a:avLst/>
          </a:prstGeom>
        </p:spPr>
        <p:txBody>
          <a:bodyPr/>
          <a:lstStyle/>
          <a:p>
            <a:r>
              <a:rPr lang="en-GB" sz="3200" b="1" dirty="0">
                <a:solidFill>
                  <a:srgbClr val="0096A9"/>
                </a:solidFill>
                <a:latin typeface="Effra" panose="020B0603020203020204"/>
              </a:rPr>
              <a:t>Resources</a:t>
            </a:r>
            <a:r>
              <a:rPr lang="en-GB" sz="3000" b="1" dirty="0">
                <a:solidFill>
                  <a:srgbClr val="39ACBC"/>
                </a:solidFill>
                <a:latin typeface="Effra" panose="020B0603020203020204"/>
              </a:rPr>
              <a:t> </a:t>
            </a:r>
            <a:endParaRPr lang="en-IE" sz="3000" b="1" dirty="0">
              <a:latin typeface="Effra" panose="020B0603020203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68357" y="1562308"/>
            <a:ext cx="6840585" cy="52956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 for Public Bodies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Implementing the Public Sector Equality and Human Rights Duty (2019)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https://www.ihrec.ie/app/uploads/2019/03/IHREC_Public_Sector_Duty_Final_Eng_WEB.pdf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Animation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Implementing the Public Sector Equality and Human Rights Duty (3 </a:t>
            </a:r>
            <a:r>
              <a:rPr lang="en-IE" sz="1400" dirty="0" err="1"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) (2020) </a:t>
            </a:r>
            <a:r>
              <a:rPr lang="en-IE" sz="1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https://vimeo.com/455511669</a:t>
            </a:r>
            <a:endParaRPr lang="en-IE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Tool: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Assisting the Effective Implementation of the Public Sector Equality and Human Rights Duty: Tool for an evidence-based assessment of equality and human rights issues (2020)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https://www.ihrec.ie/our-work/public-sector-duty/training-tools-and-resources/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Tool: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Assisting the Effective Implementation of the Public Sector Equality and Human Rights Duty: Tool for a consultative approach (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https://www.ihrec.ie/our-work/public-sector-duty/training-tools-and-resources/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 Note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on COVID-19 and the Public Sector Equality and Human Rights Duty (2020)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https://www.ihrec.ie/app/uploads/2020/09/Guidance-Note-on-COVID-19-and-the-Public-Sector-Equality-and-Human-Right-Duty.pdf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Website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More information, tools, resources and guidance for public bodes available at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https://www.ihrec.ie/our-work/public-sector-duty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Animation </a:t>
            </a:r>
            <a:r>
              <a:rPr lang="en-IE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 Your Rights: A Guide to the Equal Status Acts 1m27s  </a:t>
            </a:r>
            <a:r>
              <a:rPr lang="en-IE" sz="14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https://vimeo.com/359552263</a:t>
            </a:r>
            <a:r>
              <a:rPr lang="en-IE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Animation </a:t>
            </a:r>
            <a:r>
              <a:rPr lang="en-IE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Guide to the Employment Equality Acts 3m27s </a:t>
            </a:r>
            <a:r>
              <a:rPr lang="en-IE" sz="14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https://vimeo.com/384537698</a:t>
            </a:r>
            <a:endParaRPr lang="en-IE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E" sz="1400" dirty="0">
              <a:latin typeface="Effra" panose="0200050608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"/>
          <a:stretch/>
        </p:blipFill>
        <p:spPr>
          <a:xfrm>
            <a:off x="7108942" y="2205347"/>
            <a:ext cx="1853813" cy="26199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645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991" y="699615"/>
            <a:ext cx="860231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0038">
              <a:spcBef>
                <a:spcPts val="450"/>
              </a:spcBef>
              <a:spcAft>
                <a:spcPts val="450"/>
              </a:spcAft>
              <a:buClr>
                <a:srgbClr val="39ACBC"/>
              </a:buClr>
              <a:defRPr/>
            </a:pPr>
            <a:endParaRPr lang="en-GB" altLang="en-US" sz="2000" b="1" dirty="0" smtClean="0">
              <a:latin typeface="Effra" panose="02000506080000020004" pitchFamily="2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57213" indent="-257175">
              <a:spcBef>
                <a:spcPts val="450"/>
              </a:spcBef>
              <a:spcAft>
                <a:spcPts val="450"/>
              </a:spcAft>
              <a:buClr>
                <a:srgbClr val="39ACBC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 smtClean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Statutory </a:t>
            </a:r>
            <a:r>
              <a:rPr lang="en-GB" altLang="en-US" sz="2000" b="1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obligation </a:t>
            </a:r>
            <a:r>
              <a:rPr lang="en-GB" altLang="en-US" sz="2000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since 1 November 2014</a:t>
            </a:r>
          </a:p>
          <a:p>
            <a:pPr marL="557213" indent="-257175">
              <a:spcBef>
                <a:spcPts val="450"/>
              </a:spcBef>
              <a:spcAft>
                <a:spcPts val="450"/>
              </a:spcAft>
              <a:buClr>
                <a:srgbClr val="39ACBC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Senior Level Commitment</a:t>
            </a:r>
            <a:r>
              <a:rPr lang="en-GB" altLang="en-US" sz="2000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, Leadership, and Strategy</a:t>
            </a:r>
          </a:p>
          <a:p>
            <a:pPr marL="557213" indent="-257175">
              <a:spcBef>
                <a:spcPts val="450"/>
              </a:spcBef>
              <a:spcAft>
                <a:spcPts val="450"/>
              </a:spcAft>
              <a:buClr>
                <a:srgbClr val="39ACBC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Align with </a:t>
            </a:r>
            <a:r>
              <a:rPr lang="en-GB" altLang="en-US" sz="2000" b="1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strategic planning process</a:t>
            </a:r>
            <a:r>
              <a:rPr lang="en-GB" altLang="en-US" sz="2000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/cycles (ongoing)</a:t>
            </a:r>
          </a:p>
          <a:p>
            <a:pPr marL="557213" indent="-257175">
              <a:spcBef>
                <a:spcPts val="450"/>
              </a:spcBef>
              <a:spcAft>
                <a:spcPts val="450"/>
              </a:spcAft>
              <a:buClr>
                <a:srgbClr val="39ACBC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 smtClean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Vision </a:t>
            </a:r>
            <a:r>
              <a:rPr lang="en-GB" altLang="en-US" sz="2000" b="1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and Values </a:t>
            </a:r>
            <a:r>
              <a:rPr lang="en-GB" altLang="en-US" sz="2000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– Human Rights and Equality at their heart</a:t>
            </a:r>
          </a:p>
          <a:p>
            <a:pPr marL="557213" indent="-257175">
              <a:spcBef>
                <a:spcPts val="450"/>
              </a:spcBef>
              <a:spcAft>
                <a:spcPts val="450"/>
              </a:spcAft>
              <a:buClr>
                <a:srgbClr val="39ACBC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Duty </a:t>
            </a:r>
            <a:r>
              <a:rPr lang="en-GB" altLang="en-US" sz="2000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applies to -</a:t>
            </a:r>
            <a:r>
              <a:rPr lang="en-GB" altLang="en-US" sz="2000" b="1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Staff and Service Users </a:t>
            </a:r>
            <a:r>
              <a:rPr lang="en-GB" altLang="en-US" sz="2000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- </a:t>
            </a:r>
            <a:r>
              <a:rPr lang="en-GB" altLang="en-US" sz="2000" b="1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daily work, </a:t>
            </a:r>
            <a:r>
              <a:rPr lang="en-GB" altLang="en-US" sz="2000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across </a:t>
            </a:r>
            <a:r>
              <a:rPr lang="en-GB" altLang="en-US" sz="2000" b="1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all functions - </a:t>
            </a:r>
            <a:r>
              <a:rPr lang="en-GB" altLang="en-US" sz="2000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Translate Duty to everyday practice, a culture of respect for human rights and equality</a:t>
            </a:r>
            <a:endParaRPr lang="en-GB" altLang="en-US" sz="2000" b="1" dirty="0">
              <a:latin typeface="Effra" panose="02000506080000020004" pitchFamily="2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57213" indent="-257175">
              <a:spcBef>
                <a:spcPts val="450"/>
              </a:spcBef>
              <a:spcAft>
                <a:spcPts val="450"/>
              </a:spcAft>
              <a:buClr>
                <a:srgbClr val="39ACBC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 smtClean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Evidence </a:t>
            </a:r>
            <a:r>
              <a:rPr lang="en-GB" altLang="en-US" sz="2000" b="1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based approach: </a:t>
            </a:r>
            <a:r>
              <a:rPr lang="en-GB" altLang="en-US" sz="2000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Importance of Data, participation - </a:t>
            </a:r>
            <a:r>
              <a:rPr lang="en-GB" altLang="en-US" sz="2000" dirty="0">
                <a:latin typeface="Effra" panose="02000506080000020004" pitchFamily="2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Mechanisms for listening to and understanding diverse communities and groups, </a:t>
            </a:r>
          </a:p>
          <a:p>
            <a:pPr marL="557213" indent="-257175">
              <a:spcBef>
                <a:spcPts val="450"/>
              </a:spcBef>
              <a:spcAft>
                <a:spcPts val="450"/>
              </a:spcAft>
              <a:buClr>
                <a:srgbClr val="39ACBC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Implementation structure </a:t>
            </a:r>
            <a:r>
              <a:rPr lang="en-GB" altLang="en-US" sz="2000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to drive the Duty </a:t>
            </a:r>
          </a:p>
          <a:p>
            <a:pPr marL="557213" indent="-257175">
              <a:spcBef>
                <a:spcPts val="450"/>
              </a:spcBef>
              <a:spcAft>
                <a:spcPts val="450"/>
              </a:spcAft>
              <a:buClr>
                <a:srgbClr val="39ACBC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Build </a:t>
            </a:r>
            <a:r>
              <a:rPr lang="en-GB" altLang="en-US" sz="2000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on structures and initiatives already in place</a:t>
            </a:r>
          </a:p>
          <a:p>
            <a:pPr marL="557213" indent="-257175">
              <a:spcBef>
                <a:spcPts val="450"/>
              </a:spcBef>
              <a:spcAft>
                <a:spcPts val="450"/>
              </a:spcAft>
              <a:buClr>
                <a:srgbClr val="39ACBC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Coherent framework </a:t>
            </a:r>
            <a:r>
              <a:rPr lang="en-GB" altLang="en-US" sz="2000" dirty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for progressing </a:t>
            </a:r>
            <a:r>
              <a:rPr lang="en-GB" altLang="en-US" sz="2000" dirty="0" smtClean="0">
                <a:latin typeface="Effra" panose="02000506080000020004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actions relating to equality and human rights  under national policies, strategies</a:t>
            </a:r>
            <a:endParaRPr lang="en-GB" altLang="en-US" sz="2000" dirty="0">
              <a:latin typeface="Effra" panose="02000506080000020004" pitchFamily="2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1221" y="244930"/>
            <a:ext cx="5716190" cy="4546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34924"/>
            <a:r>
              <a:rPr lang="en-IE" sz="3200" b="1" dirty="0">
                <a:solidFill>
                  <a:srgbClr val="40C9F5"/>
                </a:solidFill>
                <a:latin typeface="Effra" panose="020B0603020203020204" pitchFamily="34" charset="0"/>
                <a:ea typeface="Helvetica" charset="0"/>
                <a:cs typeface="Effra" panose="020B0603020203020204" pitchFamily="34" charset="0"/>
              </a:rPr>
              <a:t>Key Messages</a:t>
            </a:r>
            <a:r>
              <a:rPr lang="en-IE" sz="3200" b="1" dirty="0">
                <a:solidFill>
                  <a:schemeClr val="accent1"/>
                </a:solidFill>
                <a:latin typeface="Effra" panose="020B0603020203020204" pitchFamily="34" charset="0"/>
                <a:ea typeface="Helvetica" charset="0"/>
                <a:cs typeface="Effra" panose="020B0603020203020204" pitchFamily="34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F8670C-BFB7-3A47-BDBF-49EDDF7A1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61" y="472273"/>
            <a:ext cx="1013326" cy="98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CB94E0E-56F6-484B-80B9-9A55D6B1F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960" y="4072012"/>
            <a:ext cx="1507049" cy="15836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E7EAEB-5091-1142-ADCB-0AB9673D9F0B}"/>
              </a:ext>
            </a:extLst>
          </p:cNvPr>
          <p:cNvSpPr txBox="1"/>
          <p:nvPr/>
        </p:nvSpPr>
        <p:spPr>
          <a:xfrm>
            <a:off x="4873084" y="1703821"/>
            <a:ext cx="3791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Implementing the Public Sector</a:t>
            </a:r>
          </a:p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Equality and Human Rights Duty</a:t>
            </a:r>
            <a:endParaRPr lang="en-IE" sz="3200" b="1" dirty="0">
              <a:solidFill>
                <a:schemeClr val="tx2">
                  <a:lumMod val="75000"/>
                </a:schemeClr>
              </a:solidFill>
              <a:latin typeface="Effra" panose="020B0603020203020204" pitchFamily="34" charset="0"/>
              <a:cs typeface="Effra" panose="020B06030202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28608-0FE0-7849-800E-9FC9767FB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95" y="1471961"/>
            <a:ext cx="4054209" cy="37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800" y="460581"/>
            <a:ext cx="7633212" cy="94911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Effra" panose="020B0603020203020204" pitchFamily="34" charset="0"/>
                <a:ea typeface="Helvetica" charset="0"/>
                <a:cs typeface="Effra" panose="020B0603020203020204" pitchFamily="34" charset="0"/>
              </a:rPr>
              <a:t>What is the Public Sector Equality and Human Rights Duty?</a:t>
            </a:r>
            <a:endParaRPr lang="en-IE" sz="3600" b="1" dirty="0">
              <a:solidFill>
                <a:schemeClr val="bg2">
                  <a:lumMod val="75000"/>
                </a:schemeClr>
              </a:solidFill>
              <a:latin typeface="Effra" panose="020B0603020203020204" pitchFamily="34" charset="0"/>
              <a:ea typeface="Helvetica" charset="0"/>
              <a:cs typeface="Effra" panose="020B0603020203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058" y="1689630"/>
            <a:ext cx="8409016" cy="4168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dirty="0" smtClean="0">
                <a:solidFill>
                  <a:srgbClr val="0097AA"/>
                </a:solidFill>
                <a:latin typeface="Effra" panose="020B0603020203020204"/>
                <a:cs typeface="Arial" panose="020B0604020202020204" pitchFamily="34" charset="0"/>
              </a:rPr>
              <a:t>S42 of the Irish Human Rights and Equality Commission Act 2014</a:t>
            </a:r>
            <a:endParaRPr lang="en-IE" dirty="0">
              <a:solidFill>
                <a:srgbClr val="0097AA"/>
              </a:solidFill>
              <a:latin typeface="Effra" panose="020B0603020203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922" t="7166" r="2859" b="13026"/>
          <a:stretch/>
        </p:blipFill>
        <p:spPr>
          <a:xfrm>
            <a:off x="470646" y="2889407"/>
            <a:ext cx="2577830" cy="33268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529" y="3708087"/>
            <a:ext cx="6141216" cy="217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56360" y="2316480"/>
            <a:ext cx="7143206" cy="3603402"/>
          </a:xfrm>
        </p:spPr>
        <p:txBody>
          <a:bodyPr>
            <a:normAutofit fontScale="25000" lnSpcReduction="20000"/>
          </a:bodyPr>
          <a:lstStyle/>
          <a:p>
            <a:endParaRPr lang="en-GB" sz="6400" dirty="0">
              <a:latin typeface="Effra" panose="020B0603020203020204"/>
            </a:endParaRPr>
          </a:p>
          <a:p>
            <a:pPr marL="0" lvl="0" indent="0">
              <a:buNone/>
            </a:pPr>
            <a:r>
              <a:rPr lang="en-IE" sz="6400" b="1" dirty="0" smtClean="0">
                <a:solidFill>
                  <a:srgbClr val="45C9F5"/>
                </a:solidFill>
                <a:latin typeface="Effra" panose="020B0603020203020204"/>
              </a:rPr>
              <a:t>1. To </a:t>
            </a:r>
            <a:r>
              <a:rPr lang="en-IE" sz="6400" b="1" dirty="0">
                <a:solidFill>
                  <a:srgbClr val="45C9F5"/>
                </a:solidFill>
                <a:latin typeface="Effra" panose="020B0603020203020204"/>
              </a:rPr>
              <a:t>assess</a:t>
            </a:r>
            <a:endParaRPr lang="en-GB" sz="6400" dirty="0">
              <a:solidFill>
                <a:srgbClr val="45C9F5"/>
              </a:solidFill>
              <a:latin typeface="Effra" panose="020B060302020302020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6400" b="1" dirty="0">
                <a:latin typeface="Effra" panose="020B0603020203020204"/>
              </a:rPr>
              <a:t>Set out </a:t>
            </a:r>
            <a:r>
              <a:rPr lang="en-GB" sz="6400" dirty="0">
                <a:latin typeface="Effra" panose="020B0603020203020204"/>
              </a:rPr>
              <a:t>in its </a:t>
            </a:r>
            <a:r>
              <a:rPr lang="en-GB" sz="6400" b="1" dirty="0">
                <a:latin typeface="Effra" panose="020B0603020203020204"/>
              </a:rPr>
              <a:t>strategic plan </a:t>
            </a:r>
            <a:r>
              <a:rPr lang="en-GB" sz="6400" dirty="0">
                <a:latin typeface="Effra" panose="020B0603020203020204"/>
              </a:rPr>
              <a:t>an </a:t>
            </a:r>
            <a:r>
              <a:rPr lang="en-GB" sz="6400" b="1" dirty="0">
                <a:latin typeface="Effra" panose="020B0603020203020204"/>
              </a:rPr>
              <a:t>assessment </a:t>
            </a:r>
            <a:r>
              <a:rPr lang="en-GB" sz="6400" dirty="0">
                <a:latin typeface="Effra" panose="020B0603020203020204"/>
              </a:rPr>
              <a:t>of the </a:t>
            </a:r>
            <a:r>
              <a:rPr lang="en-GB" sz="6400" b="1" dirty="0">
                <a:latin typeface="Effra" panose="020B0603020203020204"/>
              </a:rPr>
              <a:t>human rights and equality issues </a:t>
            </a:r>
            <a:r>
              <a:rPr lang="en-GB" sz="6400" dirty="0">
                <a:latin typeface="Effra" panose="020B0603020203020204"/>
              </a:rPr>
              <a:t>it believes to be relevant to the functions and purpose of the body, in a manner that is </a:t>
            </a:r>
            <a:r>
              <a:rPr lang="en-GB" sz="6400" b="1" dirty="0">
                <a:latin typeface="Effra" panose="020B0603020203020204"/>
              </a:rPr>
              <a:t>accessible to the public.</a:t>
            </a:r>
          </a:p>
          <a:p>
            <a:endParaRPr lang="en-GB" sz="6400" dirty="0">
              <a:latin typeface="Effra" panose="020B0603020203020204"/>
            </a:endParaRPr>
          </a:p>
          <a:p>
            <a:pPr marL="0" lvl="0" indent="0">
              <a:buNone/>
            </a:pPr>
            <a:r>
              <a:rPr lang="en-IE" sz="6400" b="1" dirty="0" smtClean="0">
                <a:solidFill>
                  <a:srgbClr val="F16384"/>
                </a:solidFill>
                <a:latin typeface="Effra" panose="020B0603020203020204"/>
              </a:rPr>
              <a:t>2. To </a:t>
            </a:r>
            <a:r>
              <a:rPr lang="en-IE" sz="6400" b="1" dirty="0">
                <a:solidFill>
                  <a:srgbClr val="F16384"/>
                </a:solidFill>
                <a:latin typeface="Effra" panose="020B0603020203020204"/>
              </a:rPr>
              <a:t>address</a:t>
            </a:r>
            <a:endParaRPr lang="en-GB" sz="6400" dirty="0">
              <a:solidFill>
                <a:srgbClr val="F16384"/>
              </a:solidFill>
              <a:latin typeface="Effra" panose="020B060302020302020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6400" b="1" dirty="0" smtClean="0">
                <a:latin typeface="Effra" panose="020B0603020203020204"/>
              </a:rPr>
              <a:t>Set out </a:t>
            </a:r>
            <a:r>
              <a:rPr lang="en-GB" sz="6400" dirty="0" smtClean="0">
                <a:latin typeface="Effra" panose="020B0603020203020204"/>
              </a:rPr>
              <a:t>in its </a:t>
            </a:r>
            <a:r>
              <a:rPr lang="en-GB" sz="6400" b="1" dirty="0" smtClean="0">
                <a:latin typeface="Effra" panose="020B0603020203020204"/>
              </a:rPr>
              <a:t>strategic </a:t>
            </a:r>
            <a:r>
              <a:rPr lang="en-GB" sz="6400" b="1" dirty="0">
                <a:latin typeface="Effra" panose="020B0603020203020204"/>
              </a:rPr>
              <a:t>plan </a:t>
            </a:r>
            <a:r>
              <a:rPr lang="en-GB" sz="6400" dirty="0">
                <a:latin typeface="Effra" panose="020B0603020203020204"/>
              </a:rPr>
              <a:t>the </a:t>
            </a:r>
            <a:r>
              <a:rPr lang="en-GB" sz="6400" b="1" dirty="0">
                <a:latin typeface="Effra" panose="020B0603020203020204"/>
              </a:rPr>
              <a:t>policies, plans and actions </a:t>
            </a:r>
            <a:r>
              <a:rPr lang="en-GB" sz="6400" dirty="0">
                <a:latin typeface="Effra" panose="020B0603020203020204"/>
              </a:rPr>
              <a:t>in place or proposed to be put in place to </a:t>
            </a:r>
            <a:r>
              <a:rPr lang="en-GB" sz="6400" dirty="0" smtClean="0">
                <a:latin typeface="Effra" panose="020B0603020203020204"/>
              </a:rPr>
              <a:t>address </a:t>
            </a:r>
            <a:r>
              <a:rPr lang="en-GB" sz="6400" dirty="0">
                <a:latin typeface="Effra" panose="020B0603020203020204"/>
              </a:rPr>
              <a:t>those issues, in a manner that is </a:t>
            </a:r>
            <a:r>
              <a:rPr lang="en-GB" sz="6400" b="1" dirty="0">
                <a:latin typeface="Effra" panose="020B0603020203020204"/>
              </a:rPr>
              <a:t>accessible to the public.</a:t>
            </a:r>
          </a:p>
          <a:p>
            <a:endParaRPr lang="en-GB" sz="6400" dirty="0">
              <a:solidFill>
                <a:schemeClr val="tx1"/>
              </a:solidFill>
              <a:latin typeface="Effra" panose="020B0603020203020204"/>
            </a:endParaRPr>
          </a:p>
          <a:p>
            <a:pPr marL="0" lvl="0" indent="0">
              <a:buNone/>
            </a:pPr>
            <a:r>
              <a:rPr lang="en-IE" sz="6400" b="1" dirty="0" smtClean="0">
                <a:solidFill>
                  <a:srgbClr val="7474B4"/>
                </a:solidFill>
                <a:latin typeface="Effra" panose="020B0603020203020204"/>
              </a:rPr>
              <a:t>3. To </a:t>
            </a:r>
            <a:r>
              <a:rPr lang="en-IE" sz="6400" b="1" dirty="0">
                <a:solidFill>
                  <a:srgbClr val="7474B4"/>
                </a:solidFill>
                <a:latin typeface="Effra" panose="020B0603020203020204"/>
              </a:rPr>
              <a:t>report </a:t>
            </a:r>
            <a:endParaRPr lang="en-GB" sz="6400" dirty="0">
              <a:solidFill>
                <a:srgbClr val="7474B4"/>
              </a:solidFill>
              <a:latin typeface="Effra" panose="020B060302020302020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6400" b="1" dirty="0">
                <a:latin typeface="Effra" panose="020B0603020203020204"/>
              </a:rPr>
              <a:t>Report</a:t>
            </a:r>
            <a:r>
              <a:rPr lang="en-GB" sz="6400" dirty="0">
                <a:latin typeface="Effra" panose="020B0603020203020204"/>
              </a:rPr>
              <a:t> on </a:t>
            </a:r>
            <a:r>
              <a:rPr lang="en-GB" sz="6400" b="1" dirty="0">
                <a:latin typeface="Effra" panose="020B0603020203020204"/>
              </a:rPr>
              <a:t>developments and achievements </a:t>
            </a:r>
            <a:r>
              <a:rPr lang="en-GB" sz="6400" dirty="0">
                <a:latin typeface="Effra" panose="020B0603020203020204"/>
              </a:rPr>
              <a:t>in relation to 1 and 2 above </a:t>
            </a:r>
            <a:r>
              <a:rPr lang="en-GB" sz="6400" b="1" dirty="0">
                <a:latin typeface="Effra" panose="020B0603020203020204"/>
              </a:rPr>
              <a:t>in its annual report</a:t>
            </a:r>
            <a:r>
              <a:rPr lang="en-GB" sz="6400" dirty="0">
                <a:latin typeface="Effra" panose="020B0603020203020204"/>
              </a:rPr>
              <a:t>, in a manner that is </a:t>
            </a:r>
            <a:r>
              <a:rPr lang="en-GB" sz="6400" b="1" dirty="0">
                <a:latin typeface="Effra" panose="020B0603020203020204"/>
              </a:rPr>
              <a:t>accessible to the public.</a:t>
            </a:r>
          </a:p>
          <a:p>
            <a:endParaRPr lang="en-US" dirty="0"/>
          </a:p>
          <a:p>
            <a:endParaRPr lang="en-IE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08941" y="1385372"/>
            <a:ext cx="8182065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7985"/>
                </a:solidFill>
                <a:latin typeface="Effra"/>
                <a:ea typeface="+mn-ea"/>
                <a:cs typeface="Effr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97AA"/>
                </a:solidFill>
                <a:cs typeface="Arial" panose="020B0604020202020204" pitchFamily="34" charset="0"/>
              </a:rPr>
              <a:t>In summary, S42(2) of the</a:t>
            </a:r>
            <a:r>
              <a:rPr lang="en-IE" sz="2800" dirty="0">
                <a:solidFill>
                  <a:srgbClr val="0097AA"/>
                </a:solidFill>
                <a:cs typeface="Arial" panose="020B0604020202020204" pitchFamily="34" charset="0"/>
              </a:rPr>
              <a:t> IHREC</a:t>
            </a:r>
            <a:r>
              <a:rPr lang="en-GB" sz="2800" dirty="0">
                <a:solidFill>
                  <a:srgbClr val="0097AA"/>
                </a:solidFill>
                <a:cs typeface="Arial" panose="020B0604020202020204" pitchFamily="34" charset="0"/>
              </a:rPr>
              <a:t> Act 2014 requires a public body: </a:t>
            </a:r>
            <a:endParaRPr lang="en-IE" sz="2800" dirty="0">
              <a:solidFill>
                <a:srgbClr val="0097AA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CFC000-742E-6D4F-8860-84BA8613DAF9}"/>
              </a:ext>
            </a:extLst>
          </p:cNvPr>
          <p:cNvSpPr/>
          <p:nvPr/>
        </p:nvSpPr>
        <p:spPr>
          <a:xfrm>
            <a:off x="431800" y="290935"/>
            <a:ext cx="7633212" cy="94911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Effra" panose="020B0603020203020204" pitchFamily="34" charset="0"/>
                <a:ea typeface="Helvetica" charset="0"/>
                <a:cs typeface="Effra" panose="020B0603020203020204" pitchFamily="34" charset="0"/>
              </a:rPr>
              <a:t>What do Public Sector Bodies have to do? </a:t>
            </a:r>
            <a:endParaRPr lang="en-US" sz="3600" b="1" dirty="0">
              <a:solidFill>
                <a:schemeClr val="accent1"/>
              </a:solidFill>
              <a:latin typeface="Effra" panose="020B0603020203020204" pitchFamily="34" charset="0"/>
              <a:ea typeface="Helvetica" charset="0"/>
              <a:cs typeface="Effra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38" y="5614399"/>
            <a:ext cx="376850" cy="4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8" y="2698795"/>
            <a:ext cx="516292" cy="43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7" y="4125850"/>
            <a:ext cx="45844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800" y="235994"/>
            <a:ext cx="8166768" cy="123229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GB" sz="3600" b="1" dirty="0">
                <a:solidFill>
                  <a:srgbClr val="39ACBC"/>
                </a:solidFill>
                <a:latin typeface="Effra" panose="020B0603020203020204"/>
                <a:ea typeface="+mj-ea"/>
                <a:cs typeface="+mj-cs"/>
              </a:rPr>
              <a:t>Why is it important?</a:t>
            </a:r>
            <a:endParaRPr lang="en-IE" sz="3600" b="1" dirty="0">
              <a:solidFill>
                <a:srgbClr val="39ACBC"/>
              </a:solidFill>
              <a:latin typeface="Effra" panose="020B0603020203020204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DEE7D6-675F-9A4A-9855-0490561F33C3}"/>
              </a:ext>
            </a:extLst>
          </p:cNvPr>
          <p:cNvSpPr txBox="1"/>
          <p:nvPr/>
        </p:nvSpPr>
        <p:spPr>
          <a:xfrm>
            <a:off x="431800" y="1195678"/>
            <a:ext cx="8166768" cy="4801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E" sz="2400" dirty="0" smtClean="0"/>
              <a:t>I</a:t>
            </a:r>
            <a:r>
              <a:rPr lang="en-IE" sz="2400" dirty="0" smtClean="0">
                <a:latin typeface="Effra "/>
              </a:rPr>
              <a:t>t is the </a:t>
            </a:r>
            <a:r>
              <a:rPr lang="en-IE" sz="2400" b="1" dirty="0" smtClean="0">
                <a:latin typeface="Effra "/>
              </a:rPr>
              <a:t>State’s responsibility </a:t>
            </a:r>
            <a:r>
              <a:rPr lang="en-IE" sz="2400" dirty="0" smtClean="0">
                <a:latin typeface="Effra "/>
              </a:rPr>
              <a:t>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b="1" dirty="0" smtClean="0">
                <a:latin typeface="Effra "/>
              </a:rPr>
              <a:t>respect, protect and fulfil human rights</a:t>
            </a:r>
            <a:r>
              <a:rPr lang="en-IE" sz="2400" dirty="0" smtClean="0">
                <a:latin typeface="Effra "/>
              </a:rPr>
              <a:t>, in line with its international commitments.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Effra "/>
              </a:rPr>
              <a:t>to </a:t>
            </a:r>
            <a:r>
              <a:rPr lang="en-IE" sz="2400" dirty="0">
                <a:latin typeface="Effra "/>
              </a:rPr>
              <a:t>be </a:t>
            </a:r>
            <a:r>
              <a:rPr lang="en-IE" sz="2400" b="1" dirty="0">
                <a:latin typeface="Effra "/>
              </a:rPr>
              <a:t>proactive </a:t>
            </a:r>
            <a:r>
              <a:rPr lang="en-IE" sz="2400" dirty="0">
                <a:latin typeface="Effra "/>
              </a:rPr>
              <a:t>in ensuring that all public bodies are human rights and equality compliant</a:t>
            </a:r>
            <a:r>
              <a:rPr lang="en-IE" sz="2400" dirty="0" smtClean="0">
                <a:latin typeface="Effra "/>
              </a:rPr>
              <a:t>. </a:t>
            </a:r>
          </a:p>
          <a:p>
            <a:endParaRPr lang="en-IE" sz="2400" dirty="0">
              <a:latin typeface="Effra "/>
            </a:endParaRPr>
          </a:p>
          <a:p>
            <a:r>
              <a:rPr lang="en-IE" sz="2400" dirty="0">
                <a:latin typeface="Effra "/>
              </a:rPr>
              <a:t>The Duty, as </a:t>
            </a:r>
            <a:r>
              <a:rPr lang="en-IE" sz="2400" b="1" dirty="0">
                <a:latin typeface="Effra "/>
              </a:rPr>
              <a:t>a catalyst for institutional </a:t>
            </a:r>
            <a:r>
              <a:rPr lang="en-IE" sz="2400" b="1" dirty="0" smtClean="0">
                <a:latin typeface="Effra "/>
              </a:rPr>
              <a:t>reform</a:t>
            </a:r>
            <a:r>
              <a:rPr lang="en-IE" sz="2400" dirty="0" smtClean="0">
                <a:latin typeface="Effra "/>
              </a:rPr>
              <a:t>, can play a significant role here.</a:t>
            </a:r>
            <a:endParaRPr lang="en-IE" sz="2400" dirty="0">
              <a:latin typeface="Effra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Effra "/>
              </a:rPr>
              <a:t>It can </a:t>
            </a:r>
            <a:r>
              <a:rPr lang="en-IE" sz="2400" b="1" dirty="0" smtClean="0">
                <a:latin typeface="Effra "/>
              </a:rPr>
              <a:t>improve public services</a:t>
            </a:r>
            <a:r>
              <a:rPr lang="en-IE" sz="2400" dirty="0" smtClean="0">
                <a:latin typeface="Effra "/>
              </a:rPr>
              <a:t>, addressing issues such as accessibility, so that they meet the needs of everyone who requires them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Effra "/>
              </a:rPr>
              <a:t>I</a:t>
            </a:r>
            <a:r>
              <a:rPr lang="en-IE" sz="2400" dirty="0" smtClean="0">
                <a:latin typeface="Effra "/>
              </a:rPr>
              <a:t>t can </a:t>
            </a:r>
            <a:r>
              <a:rPr lang="en-IE" sz="2400" b="1" dirty="0" smtClean="0">
                <a:latin typeface="Effra "/>
              </a:rPr>
              <a:t>improve work places </a:t>
            </a:r>
            <a:r>
              <a:rPr lang="en-IE" sz="2400" dirty="0" smtClean="0">
                <a:latin typeface="Effra "/>
              </a:rPr>
              <a:t>- the human rights and equality needs of staff are respected. </a:t>
            </a:r>
            <a:endParaRPr lang="en-IE" sz="2400" dirty="0">
              <a:latin typeface="Effra "/>
            </a:endParaRPr>
          </a:p>
        </p:txBody>
      </p:sp>
    </p:spTree>
    <p:extLst>
      <p:ext uri="{BB962C8B-B14F-4D97-AF65-F5344CB8AC3E}">
        <p14:creationId xmlns:p14="http://schemas.microsoft.com/office/powerpoint/2010/main" val="42015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00557" y="517335"/>
            <a:ext cx="6971286" cy="1103312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39ACBC"/>
                </a:solidFill>
                <a:latin typeface="Effra" panose="020B0603020203020204"/>
              </a:rPr>
              <a:t>The Strategic Planning Cycle</a:t>
            </a:r>
            <a:endParaRPr lang="en-IE" sz="3600" b="1" dirty="0">
              <a:solidFill>
                <a:srgbClr val="39ACBC"/>
              </a:solidFill>
              <a:latin typeface="Effra" panose="020B0603020203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2157413"/>
            <a:ext cx="7772400" cy="3195637"/>
          </a:xfrm>
        </p:spPr>
        <p:txBody>
          <a:bodyPr>
            <a:normAutofit/>
          </a:bodyPr>
          <a:lstStyle/>
          <a:p>
            <a:pPr marL="57150" indent="0">
              <a:lnSpc>
                <a:spcPct val="150000"/>
              </a:lnSpc>
              <a:buClr>
                <a:srgbClr val="97C93C"/>
              </a:buClr>
              <a:buNone/>
              <a:defRPr/>
            </a:pPr>
            <a:endParaRPr lang="en-GB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GB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IE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485519" y="1491867"/>
            <a:ext cx="54479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Effra "/>
              </a:rPr>
              <a:t>The Duty is an </a:t>
            </a:r>
            <a:r>
              <a:rPr lang="en-GB" sz="1800" b="1" dirty="0">
                <a:latin typeface="Effra "/>
              </a:rPr>
              <a:t>ongoing</a:t>
            </a:r>
            <a:r>
              <a:rPr lang="en-GB" sz="1800" dirty="0">
                <a:latin typeface="Effra "/>
              </a:rPr>
              <a:t> obligation on public bodies, which </a:t>
            </a:r>
            <a:r>
              <a:rPr lang="en-GB" sz="1800" b="1" dirty="0">
                <a:latin typeface="Effra "/>
              </a:rPr>
              <a:t>must be incorporated as part of an organisation’s overall strategic planning cycle. </a:t>
            </a:r>
            <a:endParaRPr lang="en-GB" sz="1800" dirty="0">
              <a:latin typeface="Effra "/>
            </a:endParaRPr>
          </a:p>
          <a:p>
            <a:endParaRPr lang="en-GB" sz="1800" dirty="0">
              <a:latin typeface="Effra "/>
            </a:endParaRPr>
          </a:p>
          <a:p>
            <a:r>
              <a:rPr lang="en-GB" sz="1800" dirty="0" smtClean="0">
                <a:latin typeface="Effra "/>
              </a:rPr>
              <a:t>42(2</a:t>
            </a:r>
            <a:r>
              <a:rPr lang="en-GB" sz="1800" dirty="0">
                <a:latin typeface="Effra "/>
              </a:rPr>
              <a:t>)(a) of the IHREC Act 2014 requires an organisation to </a:t>
            </a:r>
            <a:r>
              <a:rPr lang="en-GB" sz="1800" b="1" dirty="0">
                <a:latin typeface="Effra "/>
              </a:rPr>
              <a:t>set out in its strategic plan </a:t>
            </a:r>
            <a:r>
              <a:rPr lang="en-GB" sz="1800" dirty="0">
                <a:latin typeface="Effra "/>
              </a:rPr>
              <a:t>“an</a:t>
            </a:r>
            <a:r>
              <a:rPr lang="en-GB" sz="1800" b="1" dirty="0">
                <a:latin typeface="Effra "/>
              </a:rPr>
              <a:t> assessment </a:t>
            </a:r>
            <a:r>
              <a:rPr lang="en-GB" sz="1800" dirty="0">
                <a:latin typeface="Effra "/>
              </a:rPr>
              <a:t>of the human rights and equality issues it believes to be relevant to the functions and purpose of the body and the </a:t>
            </a:r>
            <a:r>
              <a:rPr lang="en-GB" sz="1800" b="1" dirty="0">
                <a:latin typeface="Effra "/>
              </a:rPr>
              <a:t>policies, plans and actions in place or proposed to be put in place </a:t>
            </a:r>
            <a:r>
              <a:rPr lang="en-GB" sz="1800" dirty="0">
                <a:latin typeface="Effra "/>
              </a:rPr>
              <a:t>to address those issues”.</a:t>
            </a:r>
          </a:p>
          <a:p>
            <a:endParaRPr lang="en-GB" sz="1800" dirty="0">
              <a:latin typeface="Effra "/>
            </a:endParaRPr>
          </a:p>
          <a:p>
            <a:endParaRPr lang="en-GB" sz="1800" dirty="0">
              <a:latin typeface="Effra "/>
            </a:endParaRPr>
          </a:p>
        </p:txBody>
      </p:sp>
      <p:sp>
        <p:nvSpPr>
          <p:cNvPr id="8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426720" y="1502727"/>
            <a:ext cx="8717280" cy="5426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E" dirty="0">
              <a:solidFill>
                <a:srgbClr val="39ACBC"/>
              </a:solidFill>
              <a:latin typeface="Effra" panose="020B0603020203020204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E" sz="4000" dirty="0">
              <a:solidFill>
                <a:srgbClr val="39ACBC"/>
              </a:solidFill>
              <a:latin typeface="Effra" panose="020B0603020203020204"/>
              <a:ea typeface="+mj-ea"/>
              <a:cs typeface="+mj-cs"/>
            </a:endParaRPr>
          </a:p>
          <a:p>
            <a:endParaRPr lang="en-IE" dirty="0">
              <a:solidFill>
                <a:srgbClr val="39ACBC"/>
              </a:solidFill>
              <a:ea typeface="+mj-e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084857-C3F8-6747-9DB3-2BD1CD2B3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988" y="1903160"/>
            <a:ext cx="3079304" cy="38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31800" y="586105"/>
            <a:ext cx="7477125" cy="884238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40C9F5"/>
                </a:solidFill>
                <a:latin typeface="Effra" panose="020B0603020203020204"/>
              </a:rPr>
              <a:t>Across the Functions </a:t>
            </a:r>
            <a:r>
              <a:rPr lang="en-GB" sz="3600" b="1" dirty="0">
                <a:solidFill>
                  <a:srgbClr val="40C9F5"/>
                </a:solidFill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IE" sz="4000" dirty="0">
                <a:solidFill>
                  <a:srgbClr val="40C9F5"/>
                </a:solidFill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IE" sz="4000" dirty="0">
                <a:solidFill>
                  <a:srgbClr val="40C9F5"/>
                </a:solidFill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IE" sz="2400" dirty="0">
                <a:solidFill>
                  <a:srgbClr val="40C9F5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IE" sz="2400" dirty="0">
                <a:solidFill>
                  <a:srgbClr val="40C9F5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n-IE" sz="2400" dirty="0">
              <a:solidFill>
                <a:srgbClr val="40C9F5"/>
              </a:solidFill>
              <a:latin typeface="Effra 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2157413"/>
            <a:ext cx="7772400" cy="3195637"/>
          </a:xfrm>
        </p:spPr>
        <p:txBody>
          <a:bodyPr>
            <a:normAutofit/>
          </a:bodyPr>
          <a:lstStyle/>
          <a:p>
            <a:pPr marL="57150" indent="0">
              <a:lnSpc>
                <a:spcPct val="150000"/>
              </a:lnSpc>
              <a:buClr>
                <a:srgbClr val="97C93C"/>
              </a:buClr>
              <a:buNone/>
              <a:defRPr/>
            </a:pPr>
            <a:endParaRPr lang="en-GB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GB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IE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Effra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514350" indent="-457200">
              <a:lnSpc>
                <a:spcPct val="150000"/>
              </a:lnSpc>
              <a:buClr>
                <a:srgbClr val="97C93C"/>
              </a:buClr>
              <a:buFont typeface="+mj-lt"/>
              <a:buAutoNum type="arabicPeriod"/>
              <a:defRPr/>
            </a:pP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468313" y="2623120"/>
            <a:ext cx="81270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latin typeface="Effra "/>
              </a:rPr>
              <a:t>Organisational Planning / Corporate Services </a:t>
            </a:r>
            <a:r>
              <a:rPr lang="en-GB" sz="2800" i="1" dirty="0">
                <a:latin typeface="Effra "/>
              </a:rPr>
              <a:t>(strategic planning, </a:t>
            </a:r>
            <a:r>
              <a:rPr lang="en-GB" sz="2800" i="1" dirty="0" smtClean="0">
                <a:latin typeface="Effra "/>
              </a:rPr>
              <a:t>budget allocation, </a:t>
            </a:r>
            <a:r>
              <a:rPr lang="en-GB" sz="2800" i="1" dirty="0">
                <a:latin typeface="Effra "/>
              </a:rPr>
              <a:t>procurement, grant funding)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latin typeface="Effra "/>
              </a:rPr>
              <a:t>Human Resources</a:t>
            </a:r>
            <a:r>
              <a:rPr lang="en-GB" sz="2800" dirty="0">
                <a:latin typeface="Effra "/>
              </a:rPr>
              <a:t> </a:t>
            </a:r>
            <a:r>
              <a:rPr lang="en-GB" sz="2800" i="1" dirty="0">
                <a:latin typeface="Effra "/>
              </a:rPr>
              <a:t>(recruitment, HR policies and practices, staff capacity building)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latin typeface="Effra "/>
              </a:rPr>
              <a:t>Service Provision</a:t>
            </a:r>
            <a:r>
              <a:rPr lang="en-GB" sz="2800" dirty="0">
                <a:latin typeface="Effra "/>
              </a:rPr>
              <a:t> </a:t>
            </a:r>
            <a:r>
              <a:rPr lang="en-GB" sz="2800" i="1" dirty="0">
                <a:latin typeface="Effra "/>
              </a:rPr>
              <a:t>(delivery of a service or engagement with key stakeholders)</a:t>
            </a:r>
            <a:r>
              <a:rPr lang="en-GB" sz="2800" dirty="0">
                <a:latin typeface="Effra 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latin typeface="Effra "/>
              </a:rPr>
              <a:t>Research and Policy</a:t>
            </a:r>
            <a:r>
              <a:rPr lang="en-GB" sz="2800" dirty="0">
                <a:latin typeface="Effra "/>
              </a:rPr>
              <a:t> </a:t>
            </a:r>
            <a:endParaRPr lang="en-GB" sz="2800" dirty="0" smtClean="0">
              <a:latin typeface="Effra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Effra "/>
              </a:rPr>
              <a:t>Regulatory &amp; Oversight</a:t>
            </a:r>
            <a:endParaRPr lang="en-GB" sz="2800" b="1" dirty="0">
              <a:latin typeface="Effra "/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subTitle" idx="4294967295"/>
          </p:nvPr>
        </p:nvSpPr>
        <p:spPr>
          <a:xfrm>
            <a:off x="0" y="1700213"/>
            <a:ext cx="7624763" cy="45720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dirty="0" smtClean="0">
                <a:solidFill>
                  <a:srgbClr val="39ACBC"/>
                </a:solidFill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IE" sz="4000" dirty="0" smtClean="0">
                <a:solidFill>
                  <a:srgbClr val="39ACBC"/>
                </a:solidFill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IE" sz="2400" dirty="0" smtClean="0">
                <a:solidFill>
                  <a:srgbClr val="0097AA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IE" sz="2400" dirty="0" smtClean="0">
                <a:solidFill>
                  <a:srgbClr val="0097AA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n-IE" sz="2400" dirty="0">
              <a:solidFill>
                <a:srgbClr val="0097AA"/>
              </a:solidFill>
              <a:latin typeface="Effra 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1800" y="1273175"/>
            <a:ext cx="8163560" cy="79946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40C9F5"/>
                </a:solidFill>
                <a:latin typeface="Effra" panose="020B0603020203020204"/>
              </a:rPr>
              <a:t>The Duty applies across the functions of the organisation</a:t>
            </a:r>
            <a:endParaRPr lang="en-IE" sz="2800" b="1" dirty="0">
              <a:solidFill>
                <a:srgbClr val="40C9F5"/>
              </a:solidFill>
              <a:latin typeface="Effra" panose="020B0603020203020204"/>
            </a:endParaRPr>
          </a:p>
          <a:p>
            <a:r>
              <a:rPr lang="en-IE" sz="4000" dirty="0" smtClean="0">
                <a:solidFill>
                  <a:srgbClr val="39ACBC"/>
                </a:solidFill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IE" sz="4000" dirty="0" smtClean="0">
                <a:solidFill>
                  <a:srgbClr val="39ACBC"/>
                </a:solidFill>
                <a:latin typeface="Effra 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IE" sz="2400" dirty="0" smtClean="0">
                <a:solidFill>
                  <a:srgbClr val="0097AA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IE" sz="2400" dirty="0" smtClean="0">
                <a:solidFill>
                  <a:srgbClr val="0097AA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n-IE" sz="2400" dirty="0">
              <a:solidFill>
                <a:srgbClr val="0097AA"/>
              </a:solidFill>
              <a:latin typeface="Effra 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679" y="1107628"/>
            <a:ext cx="39424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200" dirty="0" smtClean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Guidance for Public Bodies </a:t>
            </a:r>
          </a:p>
          <a:p>
            <a:endParaRPr lang="en-IE" sz="4200" dirty="0">
              <a:solidFill>
                <a:schemeClr val="bg1"/>
              </a:solidFill>
              <a:latin typeface="Effra" panose="020B0603020203020204" pitchFamily="34" charset="0"/>
              <a:cs typeface="Effra" panose="020B06030202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"/>
          <a:stretch/>
        </p:blipFill>
        <p:spPr>
          <a:xfrm>
            <a:off x="4730886" y="2732553"/>
            <a:ext cx="2471751" cy="34932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363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084857-C3F8-6747-9DB3-2BD1CD2B3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087" y="0"/>
            <a:ext cx="5517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HREC Powerpoint">
      <a:dk1>
        <a:srgbClr val="38373B"/>
      </a:dk1>
      <a:lt1>
        <a:srgbClr val="FFFFFF"/>
      </a:lt1>
      <a:dk2>
        <a:srgbClr val="746F71"/>
      </a:dk2>
      <a:lt2>
        <a:srgbClr val="E7E6E6"/>
      </a:lt2>
      <a:accent1>
        <a:srgbClr val="0096A9"/>
      </a:accent1>
      <a:accent2>
        <a:srgbClr val="D31A5D"/>
      </a:accent2>
      <a:accent3>
        <a:srgbClr val="5B3789"/>
      </a:accent3>
      <a:accent4>
        <a:srgbClr val="DFC121"/>
      </a:accent4>
      <a:accent5>
        <a:srgbClr val="DD4520"/>
      </a:accent5>
      <a:accent6>
        <a:srgbClr val="249A89"/>
      </a:accent6>
      <a:hlink>
        <a:srgbClr val="0063A9"/>
      </a:hlink>
      <a:folHlink>
        <a:srgbClr val="00B7C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3242</TotalTime>
  <Words>1603</Words>
  <Application>Microsoft Office PowerPoint</Application>
  <PresentationFormat>On-screen Show (4:3)</PresentationFormat>
  <Paragraphs>191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Arial Unicode MS</vt:lpstr>
      <vt:lpstr>Calibri</vt:lpstr>
      <vt:lpstr>Effra</vt:lpstr>
      <vt:lpstr>Effra 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Strategic Planning Cycle</vt:lpstr>
      <vt:lpstr>Across the Functions    </vt:lpstr>
      <vt:lpstr>PowerPoint Presentation</vt:lpstr>
      <vt:lpstr>PowerPoint Presentation</vt:lpstr>
      <vt:lpstr>PowerPoint Presentation</vt:lpstr>
      <vt:lpstr>Focus of the Assessment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Action Network Pilot Project Video Case Study</vt:lpstr>
      <vt:lpstr>PowerPoint Presentation</vt:lpstr>
      <vt:lpstr>PowerPoint Presentation</vt:lpstr>
      <vt:lpstr>PowerPoint Presentation</vt:lpstr>
      <vt:lpstr>PowerPoint Presentation</vt:lpstr>
      <vt:lpstr>Resources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Brunetta</dc:creator>
  <cp:lastModifiedBy>Jacqueline Healy (IHREC)</cp:lastModifiedBy>
  <cp:revision>284</cp:revision>
  <cp:lastPrinted>2022-04-27T07:32:31Z</cp:lastPrinted>
  <dcterms:created xsi:type="dcterms:W3CDTF">2018-08-27T13:10:07Z</dcterms:created>
  <dcterms:modified xsi:type="dcterms:W3CDTF">2022-05-09T08:03:37Z</dcterms:modified>
</cp:coreProperties>
</file>